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atin typeface="+mn-lt"/>
                <a:ea typeface="+mn-ea"/>
                <a:cs typeface="+mn-cs"/>
                <a:sym typeface="Helvetica Neue Medium"/>
              </a:defRPr>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j-lt"/>
          <a:ea typeface="+mj-ea"/>
          <a:cs typeface="+mj-cs"/>
          <a:sym typeface="Avenir Nex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j-lt"/>
          <a:ea typeface="+mj-ea"/>
          <a:cs typeface="+mj-cs"/>
          <a:sym typeface="Avenir Nex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j-lt"/>
          <a:ea typeface="+mj-ea"/>
          <a:cs typeface="+mj-cs"/>
          <a:sym typeface="Avenir Nex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j-lt"/>
          <a:ea typeface="+mj-ea"/>
          <a:cs typeface="+mj-cs"/>
          <a:sym typeface="Avenir Nex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j-lt"/>
          <a:ea typeface="+mj-ea"/>
          <a:cs typeface="+mj-cs"/>
          <a:sym typeface="Avenir Nex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j-lt"/>
          <a:ea typeface="+mj-ea"/>
          <a:cs typeface="+mj-cs"/>
          <a:sym typeface="Avenir Nex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j-lt"/>
          <a:ea typeface="+mj-ea"/>
          <a:cs typeface="+mj-cs"/>
          <a:sym typeface="Avenir Nex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j-lt"/>
          <a:ea typeface="+mj-ea"/>
          <a:cs typeface="+mj-cs"/>
          <a:sym typeface="Avenir Nex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j-lt"/>
          <a:ea typeface="+mj-ea"/>
          <a:cs typeface="+mj-cs"/>
          <a:sym typeface="Avenir Next"/>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Gold+Horizontal+Logo+(1)+copy.png" descr="Gold+Horizontal+Logo+(1)+copy.png"/>
          <p:cNvPicPr>
            <a:picLocks noChangeAspect="1"/>
          </p:cNvPicPr>
          <p:nvPr/>
        </p:nvPicPr>
        <p:blipFill>
          <a:blip r:embed="rId2">
            <a:extLst/>
          </a:blip>
          <a:stretch>
            <a:fillRect/>
          </a:stretch>
        </p:blipFill>
        <p:spPr>
          <a:xfrm>
            <a:off x="1489546" y="2270923"/>
            <a:ext cx="10025708" cy="4541646"/>
          </a:xfrm>
          <a:prstGeom prst="rect">
            <a:avLst/>
          </a:prstGeom>
          <a:ln w="12700">
            <a:miter lim="400000"/>
          </a:ln>
        </p:spPr>
      </p:pic>
      <p:sp>
        <p:nvSpPr>
          <p:cNvPr id="120" name="By Kent Feng, Jasmeet Narang, and Andrey Shtukenberg"/>
          <p:cNvSpPr txBox="1"/>
          <p:nvPr/>
        </p:nvSpPr>
        <p:spPr>
          <a:xfrm>
            <a:off x="2182863" y="9007634"/>
            <a:ext cx="863907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600">
                <a:latin typeface="+mj-lt"/>
                <a:ea typeface="+mj-ea"/>
                <a:cs typeface="+mj-cs"/>
                <a:sym typeface="Avenir Next"/>
              </a:defRPr>
            </a:lvl1pPr>
          </a:lstStyle>
          <a:p>
            <a:pPr/>
            <a:r>
              <a:t>By Kent Feng, Jasmeet Narang, and Andrey Shtukenberg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Business Model"/>
          <p:cNvSpPr txBox="1"/>
          <p:nvPr>
            <p:ph type="title"/>
          </p:nvPr>
        </p:nvSpPr>
        <p:spPr>
          <a:prstGeom prst="rect">
            <a:avLst/>
          </a:prstGeom>
        </p:spPr>
        <p:txBody>
          <a:bodyPr/>
          <a:lstStyle/>
          <a:p>
            <a:pPr/>
            <a:r>
              <a:t>Business Model</a:t>
            </a:r>
          </a:p>
        </p:txBody>
      </p:sp>
      <p:sp>
        <p:nvSpPr>
          <p:cNvPr id="168" name="Gain interest of the public by placing portals in various places around the world.…"/>
          <p:cNvSpPr txBox="1"/>
          <p:nvPr>
            <p:ph type="body" idx="1"/>
          </p:nvPr>
        </p:nvSpPr>
        <p:spPr>
          <a:prstGeom prst="rect">
            <a:avLst/>
          </a:prstGeom>
        </p:spPr>
        <p:txBody>
          <a:bodyPr/>
          <a:lstStyle/>
          <a:p>
            <a:pPr marL="294639" indent="-294639" defTabSz="265175">
              <a:spcBef>
                <a:spcPts val="0"/>
              </a:spcBef>
              <a:buClr>
                <a:srgbClr val="FFFFFF"/>
              </a:buClr>
              <a:buSzPct val="127000"/>
              <a:buFont typeface="Arial"/>
              <a:defRPr sz="2900">
                <a:latin typeface="+mj-lt"/>
                <a:ea typeface="+mj-ea"/>
                <a:cs typeface="+mj-cs"/>
                <a:sym typeface="Avenir Next"/>
              </a:defRPr>
            </a:pPr>
            <a:r>
              <a:t>Gain interest of the public by placing portals in various places around the world.</a:t>
            </a:r>
          </a:p>
          <a:p>
            <a:pPr marL="648207" indent="-294639" defTabSz="265175">
              <a:spcBef>
                <a:spcPts val="0"/>
              </a:spcBef>
              <a:buClr>
                <a:srgbClr val="FFFFFF"/>
              </a:buClr>
              <a:buSzPct val="127000"/>
              <a:buFont typeface="Arial"/>
              <a:defRPr sz="2900">
                <a:latin typeface="+mj-lt"/>
                <a:ea typeface="+mj-ea"/>
                <a:cs typeface="+mj-cs"/>
                <a:sym typeface="Avenir Next"/>
              </a:defRPr>
            </a:pPr>
            <a:r>
              <a:t>Flow</a:t>
            </a:r>
          </a:p>
          <a:p>
            <a:pPr marL="294639" indent="-294639" defTabSz="265175">
              <a:spcBef>
                <a:spcPts val="0"/>
              </a:spcBef>
              <a:buClr>
                <a:srgbClr val="FFFFFF"/>
              </a:buClr>
              <a:buSzPct val="127000"/>
              <a:buFont typeface="Arial"/>
              <a:defRPr sz="2900">
                <a:latin typeface="+mj-lt"/>
                <a:ea typeface="+mj-ea"/>
                <a:cs typeface="+mj-cs"/>
                <a:sym typeface="Avenir Next"/>
              </a:defRPr>
            </a:pPr>
            <a:r>
              <a:t>Find a sponsor/partner to fund the portal and the operational costs.</a:t>
            </a:r>
          </a:p>
          <a:p>
            <a:pPr marL="294639" indent="-294639" defTabSz="265175">
              <a:spcBef>
                <a:spcPts val="0"/>
              </a:spcBef>
              <a:buClr>
                <a:srgbClr val="FFFFFF"/>
              </a:buClr>
              <a:buSzPct val="127000"/>
              <a:buFont typeface="Arial"/>
              <a:defRPr sz="2900">
                <a:latin typeface="+mj-lt"/>
                <a:ea typeface="+mj-ea"/>
                <a:cs typeface="+mj-cs"/>
                <a:sym typeface="Avenir Next"/>
              </a:defRPr>
            </a:pPr>
            <a:r>
              <a:t>Chooses the locations to place portals</a:t>
            </a:r>
          </a:p>
          <a:p>
            <a:pPr marL="294639" indent="-294639" defTabSz="265175">
              <a:spcBef>
                <a:spcPts val="0"/>
              </a:spcBef>
              <a:buClr>
                <a:srgbClr val="FFFFFF"/>
              </a:buClr>
              <a:buSzPct val="127000"/>
              <a:buFont typeface="Arial"/>
              <a:defRPr sz="2900">
                <a:latin typeface="+mj-lt"/>
                <a:ea typeface="+mj-ea"/>
                <a:cs typeface="+mj-cs"/>
                <a:sym typeface="Avenir Next"/>
              </a:defRPr>
            </a:pPr>
            <a:r>
              <a:t>Design/Promote/Educate local people about the portal</a:t>
            </a:r>
          </a:p>
          <a:p>
            <a:pPr marL="294639" indent="-294639" defTabSz="265175">
              <a:spcBef>
                <a:spcPts val="0"/>
              </a:spcBef>
              <a:buClr>
                <a:srgbClr val="FFFFFF"/>
              </a:buClr>
              <a:buSzPct val="127000"/>
              <a:buFont typeface="Arial"/>
              <a:defRPr sz="2900">
                <a:latin typeface="+mj-lt"/>
                <a:ea typeface="+mj-ea"/>
                <a:cs typeface="+mj-cs"/>
                <a:sym typeface="Avenir Next"/>
              </a:defRPr>
            </a:pPr>
            <a:r>
              <a:t>Connect sponsors/partners to the portal to cover costs.</a:t>
            </a:r>
          </a:p>
          <a:p>
            <a:pPr marL="294639" indent="-294639" defTabSz="265175">
              <a:spcBef>
                <a:spcPts val="0"/>
              </a:spcBef>
              <a:buClr>
                <a:srgbClr val="FFFFFF"/>
              </a:buClr>
              <a:buSzPct val="127000"/>
              <a:buFont typeface="Arial"/>
              <a:defRPr sz="2900">
                <a:latin typeface="+mj-lt"/>
                <a:ea typeface="+mj-ea"/>
                <a:cs typeface="+mj-cs"/>
                <a:sym typeface="Avenir Next"/>
              </a:defRPr>
            </a:pPr>
            <a:r>
              <a:t>Deploy portal</a:t>
            </a:r>
          </a:p>
          <a:p>
            <a:pPr marL="294639" indent="-294639" defTabSz="265175">
              <a:spcBef>
                <a:spcPts val="0"/>
              </a:spcBef>
              <a:buClr>
                <a:srgbClr val="FFFFFF"/>
              </a:buClr>
              <a:buSzPct val="127000"/>
              <a:buFont typeface="Arial"/>
              <a:defRPr sz="2900">
                <a:latin typeface="+mj-lt"/>
                <a:ea typeface="+mj-ea"/>
                <a:cs typeface="+mj-cs"/>
                <a:sym typeface="Avenir Next"/>
              </a:defRPr>
            </a:pPr>
            <a:r>
              <a:t>Maintain portal by working with sponsor, continuing to promote said portal, gather feedback to improve portals.</a:t>
            </a:r>
            <a:b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6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6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6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6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6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8"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Business Model Diagram"/>
          <p:cNvSpPr txBox="1"/>
          <p:nvPr>
            <p:ph type="title"/>
          </p:nvPr>
        </p:nvSpPr>
        <p:spPr>
          <a:prstGeom prst="rect">
            <a:avLst/>
          </a:prstGeom>
        </p:spPr>
        <p:txBody>
          <a:bodyPr/>
          <a:lstStyle>
            <a:lvl1pPr defTabSz="554990">
              <a:defRPr sz="7600"/>
            </a:lvl1pPr>
          </a:lstStyle>
          <a:p>
            <a:pPr/>
            <a:r>
              <a:t>Business Model Diagram</a:t>
            </a:r>
          </a:p>
        </p:txBody>
      </p:sp>
      <p:grpSp>
        <p:nvGrpSpPr>
          <p:cNvPr id="182" name="Group"/>
          <p:cNvGrpSpPr/>
          <p:nvPr/>
        </p:nvGrpSpPr>
        <p:grpSpPr>
          <a:xfrm>
            <a:off x="787883" y="3344400"/>
            <a:ext cx="11429034" cy="5355286"/>
            <a:chOff x="-2351" y="104884"/>
            <a:chExt cx="11429032" cy="5355285"/>
          </a:xfrm>
        </p:grpSpPr>
        <p:sp>
          <p:nvSpPr>
            <p:cNvPr id="171" name="Google Shape;76;p16"/>
            <p:cNvSpPr/>
            <p:nvPr/>
          </p:nvSpPr>
          <p:spPr>
            <a:xfrm>
              <a:off x="4512185" y="1254146"/>
              <a:ext cx="642002" cy="414145"/>
            </a:xfrm>
            <a:prstGeom prst="rightArrow">
              <a:avLst>
                <a:gd name="adj1" fmla="val 50000"/>
                <a:gd name="adj2" fmla="val 50000"/>
              </a:avLst>
            </a:prstGeom>
            <a:solidFill>
              <a:srgbClr val="E06666"/>
            </a:solidFill>
            <a:ln w="9525" cap="flat">
              <a:solidFill>
                <a:srgbClr val="595959"/>
              </a:solidFill>
              <a:prstDash val="solid"/>
              <a:round/>
            </a:ln>
            <a:effectLst/>
          </p:spPr>
          <p:txBody>
            <a:bodyPr wrap="square" lIns="0" tIns="0" rIns="0" bIns="0" numCol="1" anchor="ctr">
              <a:noAutofit/>
            </a:bodyPr>
            <a:lstStyle/>
            <a:p>
              <a:pPr algn="l" defTabSz="914400">
                <a:defRPr b="0" sz="1400">
                  <a:solidFill>
                    <a:srgbClr val="000000"/>
                  </a:solidFill>
                  <a:latin typeface="Arial"/>
                  <a:ea typeface="Arial"/>
                  <a:cs typeface="Arial"/>
                  <a:sym typeface="Arial"/>
                </a:defRPr>
              </a:pPr>
            </a:p>
          </p:txBody>
        </p:sp>
        <p:sp>
          <p:nvSpPr>
            <p:cNvPr id="172" name="Google Shape;72;p16"/>
            <p:cNvSpPr/>
            <p:nvPr/>
          </p:nvSpPr>
          <p:spPr>
            <a:xfrm>
              <a:off x="-2352" y="104884"/>
              <a:ext cx="4635225" cy="2940662"/>
            </a:xfrm>
            <a:prstGeom prst="roundRect">
              <a:avLst>
                <a:gd name="adj" fmla="val 13329"/>
              </a:avLst>
            </a:prstGeom>
            <a:solidFill>
              <a:srgbClr val="EEEEEE"/>
            </a:solidFill>
            <a:ln w="9525" cap="flat">
              <a:solidFill>
                <a:srgbClr val="595959"/>
              </a:solidFill>
              <a:prstDash val="solid"/>
              <a:round/>
            </a:ln>
            <a:effectLst/>
          </p:spPr>
          <p:txBody>
            <a:bodyPr wrap="square" lIns="0" tIns="0" rIns="0" bIns="0" numCol="1" anchor="ctr">
              <a:noAutofit/>
            </a:bodyPr>
            <a:lstStyle/>
            <a:p>
              <a:pPr algn="l" defTabSz="914400">
                <a:defRPr b="0" sz="1400">
                  <a:solidFill>
                    <a:srgbClr val="000000"/>
                  </a:solidFill>
                  <a:latin typeface="Arial"/>
                  <a:ea typeface="Arial"/>
                  <a:cs typeface="Arial"/>
                  <a:sym typeface="Arial"/>
                </a:defRPr>
              </a:pPr>
            </a:p>
          </p:txBody>
        </p:sp>
        <p:pic>
          <p:nvPicPr>
            <p:cNvPr id="173" name="Google Shape;74;p16" descr="Google Shape;74;p16"/>
            <p:cNvPicPr>
              <a:picLocks noChangeAspect="1"/>
            </p:cNvPicPr>
            <p:nvPr/>
          </p:nvPicPr>
          <p:blipFill>
            <a:blip r:embed="rId2">
              <a:extLst/>
            </a:blip>
            <a:stretch>
              <a:fillRect/>
            </a:stretch>
          </p:blipFill>
          <p:spPr>
            <a:xfrm>
              <a:off x="183217" y="291939"/>
              <a:ext cx="4272140" cy="2578490"/>
            </a:xfrm>
            <a:prstGeom prst="rect">
              <a:avLst/>
            </a:prstGeom>
            <a:ln w="12700" cap="flat">
              <a:noFill/>
              <a:miter lim="400000"/>
            </a:ln>
            <a:effectLst/>
          </p:spPr>
        </p:pic>
        <p:pic>
          <p:nvPicPr>
            <p:cNvPr id="174" name="Google Shape;75;p16" descr="Google Shape;75;p16"/>
            <p:cNvPicPr>
              <a:picLocks noChangeAspect="1"/>
            </p:cNvPicPr>
            <p:nvPr/>
          </p:nvPicPr>
          <p:blipFill>
            <a:blip r:embed="rId3">
              <a:extLst/>
            </a:blip>
            <a:srcRect l="17021" t="11" r="15631" b="0"/>
            <a:stretch>
              <a:fillRect/>
            </a:stretch>
          </p:blipFill>
          <p:spPr>
            <a:xfrm>
              <a:off x="5364926" y="286249"/>
              <a:ext cx="2110401" cy="2349932"/>
            </a:xfrm>
            <a:custGeom>
              <a:avLst/>
              <a:gdLst/>
              <a:ahLst/>
              <a:cxnLst>
                <a:cxn ang="0">
                  <a:pos x="wd2" y="hd2"/>
                </a:cxn>
                <a:cxn ang="5400000">
                  <a:pos x="wd2" y="hd2"/>
                </a:cxn>
                <a:cxn ang="10800000">
                  <a:pos x="wd2" y="hd2"/>
                </a:cxn>
                <a:cxn ang="16200000">
                  <a:pos x="wd2" y="hd2"/>
                </a:cxn>
              </a:cxnLst>
              <a:rect l="0" t="0" r="r" b="b"/>
              <a:pathLst>
                <a:path w="21398" h="21596" fill="norm" stroke="1" extrusionOk="0">
                  <a:moveTo>
                    <a:pt x="14131" y="1"/>
                  </a:moveTo>
                  <a:cubicBezTo>
                    <a:pt x="13674" y="5"/>
                    <a:pt x="13205" y="48"/>
                    <a:pt x="13052" y="128"/>
                  </a:cubicBezTo>
                  <a:cubicBezTo>
                    <a:pt x="12844" y="238"/>
                    <a:pt x="8550" y="1756"/>
                    <a:pt x="2316" y="3921"/>
                  </a:cubicBezTo>
                  <a:cubicBezTo>
                    <a:pt x="1148" y="4327"/>
                    <a:pt x="1121" y="4347"/>
                    <a:pt x="1121" y="4775"/>
                  </a:cubicBezTo>
                  <a:cubicBezTo>
                    <a:pt x="1121" y="5200"/>
                    <a:pt x="1169" y="5235"/>
                    <a:pt x="2783" y="6000"/>
                  </a:cubicBezTo>
                  <a:cubicBezTo>
                    <a:pt x="3697" y="6433"/>
                    <a:pt x="4661" y="6810"/>
                    <a:pt x="4924" y="6839"/>
                  </a:cubicBezTo>
                  <a:cubicBezTo>
                    <a:pt x="6648" y="7031"/>
                    <a:pt x="6432" y="7099"/>
                    <a:pt x="12952" y="4417"/>
                  </a:cubicBezTo>
                  <a:lnTo>
                    <a:pt x="19080" y="1897"/>
                  </a:lnTo>
                  <a:lnTo>
                    <a:pt x="18818" y="1569"/>
                  </a:lnTo>
                  <a:cubicBezTo>
                    <a:pt x="18630" y="1332"/>
                    <a:pt x="18103" y="1099"/>
                    <a:pt x="16911" y="730"/>
                  </a:cubicBezTo>
                  <a:cubicBezTo>
                    <a:pt x="16006" y="449"/>
                    <a:pt x="15204" y="171"/>
                    <a:pt x="15129" y="110"/>
                  </a:cubicBezTo>
                  <a:cubicBezTo>
                    <a:pt x="15032" y="32"/>
                    <a:pt x="14587" y="-4"/>
                    <a:pt x="14131" y="1"/>
                  </a:cubicBezTo>
                  <a:close/>
                  <a:moveTo>
                    <a:pt x="13841" y="5176"/>
                  </a:moveTo>
                  <a:cubicBezTo>
                    <a:pt x="13710" y="5196"/>
                    <a:pt x="13526" y="5271"/>
                    <a:pt x="13213" y="5420"/>
                  </a:cubicBezTo>
                  <a:cubicBezTo>
                    <a:pt x="12826" y="5605"/>
                    <a:pt x="12216" y="5880"/>
                    <a:pt x="11857" y="6029"/>
                  </a:cubicBezTo>
                  <a:cubicBezTo>
                    <a:pt x="11498" y="6179"/>
                    <a:pt x="10290" y="6689"/>
                    <a:pt x="9173" y="7160"/>
                  </a:cubicBezTo>
                  <a:cubicBezTo>
                    <a:pt x="8056" y="7632"/>
                    <a:pt x="6668" y="8213"/>
                    <a:pt x="6091" y="8455"/>
                  </a:cubicBezTo>
                  <a:cubicBezTo>
                    <a:pt x="5514" y="8697"/>
                    <a:pt x="4085" y="9311"/>
                    <a:pt x="2916" y="9815"/>
                  </a:cubicBezTo>
                  <a:cubicBezTo>
                    <a:pt x="1746" y="10320"/>
                    <a:pt x="703" y="10731"/>
                    <a:pt x="594" y="10731"/>
                  </a:cubicBezTo>
                  <a:cubicBezTo>
                    <a:pt x="344" y="10731"/>
                    <a:pt x="345" y="10765"/>
                    <a:pt x="630" y="14050"/>
                  </a:cubicBezTo>
                  <a:cubicBezTo>
                    <a:pt x="885" y="16989"/>
                    <a:pt x="830" y="17520"/>
                    <a:pt x="208" y="18153"/>
                  </a:cubicBezTo>
                  <a:cubicBezTo>
                    <a:pt x="-162" y="18529"/>
                    <a:pt x="-32" y="19003"/>
                    <a:pt x="542" y="19371"/>
                  </a:cubicBezTo>
                  <a:cubicBezTo>
                    <a:pt x="781" y="19525"/>
                    <a:pt x="976" y="19710"/>
                    <a:pt x="976" y="19783"/>
                  </a:cubicBezTo>
                  <a:cubicBezTo>
                    <a:pt x="976" y="19857"/>
                    <a:pt x="1170" y="20296"/>
                    <a:pt x="1407" y="20757"/>
                  </a:cubicBezTo>
                  <a:lnTo>
                    <a:pt x="1837" y="21596"/>
                  </a:lnTo>
                  <a:lnTo>
                    <a:pt x="3435" y="21596"/>
                  </a:lnTo>
                  <a:cubicBezTo>
                    <a:pt x="5015" y="21596"/>
                    <a:pt x="5039" y="21592"/>
                    <a:pt x="5829" y="21136"/>
                  </a:cubicBezTo>
                  <a:cubicBezTo>
                    <a:pt x="6268" y="20883"/>
                    <a:pt x="6726" y="20501"/>
                    <a:pt x="6847" y="20290"/>
                  </a:cubicBezTo>
                  <a:cubicBezTo>
                    <a:pt x="7037" y="19960"/>
                    <a:pt x="7575" y="19565"/>
                    <a:pt x="8549" y="19043"/>
                  </a:cubicBezTo>
                  <a:cubicBezTo>
                    <a:pt x="8684" y="18971"/>
                    <a:pt x="9351" y="18559"/>
                    <a:pt x="10030" y="18127"/>
                  </a:cubicBezTo>
                  <a:cubicBezTo>
                    <a:pt x="10710" y="17695"/>
                    <a:pt x="11693" y="17106"/>
                    <a:pt x="12215" y="16818"/>
                  </a:cubicBezTo>
                  <a:cubicBezTo>
                    <a:pt x="12737" y="16530"/>
                    <a:pt x="13475" y="16110"/>
                    <a:pt x="13853" y="15884"/>
                  </a:cubicBezTo>
                  <a:cubicBezTo>
                    <a:pt x="15787" y="14730"/>
                    <a:pt x="17808" y="13703"/>
                    <a:pt x="18702" y="13422"/>
                  </a:cubicBezTo>
                  <a:cubicBezTo>
                    <a:pt x="19913" y="13042"/>
                    <a:pt x="20706" y="12531"/>
                    <a:pt x="20702" y="12131"/>
                  </a:cubicBezTo>
                  <a:cubicBezTo>
                    <a:pt x="20700" y="11973"/>
                    <a:pt x="20877" y="10682"/>
                    <a:pt x="21092" y="9261"/>
                  </a:cubicBezTo>
                  <a:cubicBezTo>
                    <a:pt x="21307" y="7840"/>
                    <a:pt x="21438" y="6638"/>
                    <a:pt x="21386" y="6591"/>
                  </a:cubicBezTo>
                  <a:cubicBezTo>
                    <a:pt x="21334" y="6544"/>
                    <a:pt x="20620" y="6452"/>
                    <a:pt x="19800" y="6391"/>
                  </a:cubicBezTo>
                  <a:cubicBezTo>
                    <a:pt x="18981" y="6329"/>
                    <a:pt x="18240" y="6257"/>
                    <a:pt x="18151" y="6226"/>
                  </a:cubicBezTo>
                  <a:cubicBezTo>
                    <a:pt x="18061" y="6196"/>
                    <a:pt x="17711" y="6225"/>
                    <a:pt x="17378" y="6292"/>
                  </a:cubicBezTo>
                  <a:cubicBezTo>
                    <a:pt x="16838" y="6402"/>
                    <a:pt x="16644" y="6366"/>
                    <a:pt x="15583" y="5946"/>
                  </a:cubicBezTo>
                  <a:cubicBezTo>
                    <a:pt x="14929" y="5687"/>
                    <a:pt x="14286" y="5388"/>
                    <a:pt x="14155" y="5282"/>
                  </a:cubicBezTo>
                  <a:cubicBezTo>
                    <a:pt x="14049" y="5196"/>
                    <a:pt x="13972" y="5156"/>
                    <a:pt x="13841" y="5176"/>
                  </a:cubicBezTo>
                  <a:close/>
                </a:path>
              </a:pathLst>
            </a:custGeom>
            <a:ln w="12700" cap="flat">
              <a:noFill/>
              <a:miter lim="400000"/>
            </a:ln>
            <a:effectLst/>
          </p:spPr>
        </p:pic>
        <p:sp>
          <p:nvSpPr>
            <p:cNvPr id="175" name="Google Shape;82;p16"/>
            <p:cNvSpPr/>
            <p:nvPr/>
          </p:nvSpPr>
          <p:spPr>
            <a:xfrm>
              <a:off x="8175212" y="3946477"/>
              <a:ext cx="640899" cy="355098"/>
            </a:xfrm>
            <a:prstGeom prst="leftArrow">
              <a:avLst>
                <a:gd name="adj1" fmla="val 50000"/>
                <a:gd name="adj2" fmla="val 50000"/>
              </a:avLst>
            </a:prstGeom>
            <a:solidFill>
              <a:srgbClr val="6FA8DC"/>
            </a:solidFill>
            <a:ln w="9525" cap="flat">
              <a:solidFill>
                <a:srgbClr val="595959"/>
              </a:solidFill>
              <a:prstDash val="solid"/>
              <a:round/>
            </a:ln>
            <a:effectLst/>
          </p:spPr>
          <p:txBody>
            <a:bodyPr wrap="square" lIns="0" tIns="0" rIns="0" bIns="0" numCol="1" anchor="ctr">
              <a:noAutofit/>
            </a:bodyPr>
            <a:lstStyle/>
            <a:p>
              <a:pPr algn="l" defTabSz="914400">
                <a:defRPr b="0" sz="1400">
                  <a:solidFill>
                    <a:srgbClr val="000000"/>
                  </a:solidFill>
                  <a:latin typeface="Arial"/>
                  <a:ea typeface="Arial"/>
                  <a:cs typeface="Arial"/>
                  <a:sym typeface="Arial"/>
                </a:defRPr>
              </a:pPr>
            </a:p>
          </p:txBody>
        </p:sp>
        <p:sp>
          <p:nvSpPr>
            <p:cNvPr id="176" name="Google Shape;78;p16"/>
            <p:cNvSpPr/>
            <p:nvPr/>
          </p:nvSpPr>
          <p:spPr>
            <a:xfrm>
              <a:off x="7889233" y="1173338"/>
              <a:ext cx="769243" cy="414145"/>
            </a:xfrm>
            <a:prstGeom prst="rightArrow">
              <a:avLst>
                <a:gd name="adj1" fmla="val 50000"/>
                <a:gd name="adj2" fmla="val 50000"/>
              </a:avLst>
            </a:prstGeom>
            <a:solidFill>
              <a:srgbClr val="E69138"/>
            </a:solidFill>
            <a:ln w="9525" cap="flat">
              <a:solidFill>
                <a:srgbClr val="595959"/>
              </a:solidFill>
              <a:prstDash val="solid"/>
              <a:round/>
            </a:ln>
            <a:effectLst/>
          </p:spPr>
          <p:txBody>
            <a:bodyPr wrap="square" lIns="0" tIns="0" rIns="0" bIns="0" numCol="1" anchor="ctr">
              <a:noAutofit/>
            </a:bodyPr>
            <a:lstStyle/>
            <a:p>
              <a:pPr algn="l" defTabSz="914400">
                <a:defRPr b="0" sz="1400">
                  <a:solidFill>
                    <a:srgbClr val="000000"/>
                  </a:solidFill>
                  <a:latin typeface="Arial"/>
                  <a:ea typeface="Arial"/>
                  <a:cs typeface="Arial"/>
                  <a:sym typeface="Arial"/>
                </a:defRPr>
              </a:pPr>
            </a:p>
          </p:txBody>
        </p:sp>
        <p:pic>
          <p:nvPicPr>
            <p:cNvPr id="177" name="Google Shape;79;p16" descr="Google Shape;79;p16"/>
            <p:cNvPicPr>
              <a:picLocks noChangeAspect="1"/>
            </p:cNvPicPr>
            <p:nvPr/>
          </p:nvPicPr>
          <p:blipFill>
            <a:blip r:embed="rId4">
              <a:extLst/>
            </a:blip>
            <a:stretch>
              <a:fillRect/>
            </a:stretch>
          </p:blipFill>
          <p:spPr>
            <a:xfrm>
              <a:off x="8658459" y="2667502"/>
              <a:ext cx="2768223" cy="2773943"/>
            </a:xfrm>
            <a:prstGeom prst="rect">
              <a:avLst/>
            </a:prstGeom>
            <a:ln w="12700" cap="flat">
              <a:noFill/>
              <a:miter lim="400000"/>
            </a:ln>
            <a:effectLst/>
          </p:spPr>
        </p:pic>
        <p:sp>
          <p:nvSpPr>
            <p:cNvPr id="178" name="Google Shape;83;p16"/>
            <p:cNvSpPr/>
            <p:nvPr/>
          </p:nvSpPr>
          <p:spPr>
            <a:xfrm>
              <a:off x="6320270" y="2667536"/>
              <a:ext cx="394463" cy="517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239"/>
                  </a:moveTo>
                  <a:lnTo>
                    <a:pt x="10800" y="0"/>
                  </a:lnTo>
                  <a:lnTo>
                    <a:pt x="21600" y="8239"/>
                  </a:lnTo>
                  <a:lnTo>
                    <a:pt x="16200" y="8239"/>
                  </a:lnTo>
                  <a:lnTo>
                    <a:pt x="16200" y="21600"/>
                  </a:lnTo>
                  <a:lnTo>
                    <a:pt x="5400" y="21600"/>
                  </a:lnTo>
                  <a:lnTo>
                    <a:pt x="5400" y="8239"/>
                  </a:lnTo>
                  <a:close/>
                </a:path>
              </a:pathLst>
            </a:custGeom>
            <a:solidFill>
              <a:srgbClr val="00FF00"/>
            </a:solidFill>
            <a:ln w="9525" cap="flat">
              <a:solidFill>
                <a:srgbClr val="595959"/>
              </a:solidFill>
              <a:prstDash val="solid"/>
              <a:round/>
            </a:ln>
            <a:effectLst/>
          </p:spPr>
          <p:txBody>
            <a:bodyPr wrap="square" lIns="0" tIns="0" rIns="0" bIns="0" numCol="1" anchor="ctr">
              <a:noAutofit/>
            </a:bodyPr>
            <a:lstStyle/>
            <a:p>
              <a:pPr algn="l" defTabSz="914400">
                <a:defRPr b="0" sz="1400">
                  <a:solidFill>
                    <a:srgbClr val="000000"/>
                  </a:solidFill>
                  <a:latin typeface="Arial"/>
                  <a:ea typeface="Arial"/>
                  <a:cs typeface="Arial"/>
                  <a:sym typeface="Arial"/>
                </a:defRPr>
              </a:pPr>
            </a:p>
          </p:txBody>
        </p:sp>
        <p:sp>
          <p:nvSpPr>
            <p:cNvPr id="179" name="Google Shape;80;p16"/>
            <p:cNvSpPr/>
            <p:nvPr/>
          </p:nvSpPr>
          <p:spPr>
            <a:xfrm>
              <a:off x="9751548" y="2041400"/>
              <a:ext cx="394462" cy="6261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796"/>
                  </a:moveTo>
                  <a:lnTo>
                    <a:pt x="5400" y="14796"/>
                  </a:lnTo>
                  <a:lnTo>
                    <a:pt x="5400" y="0"/>
                  </a:lnTo>
                  <a:lnTo>
                    <a:pt x="16200" y="0"/>
                  </a:lnTo>
                  <a:lnTo>
                    <a:pt x="16200" y="14796"/>
                  </a:lnTo>
                  <a:lnTo>
                    <a:pt x="21600" y="14796"/>
                  </a:lnTo>
                  <a:lnTo>
                    <a:pt x="10800" y="21600"/>
                  </a:lnTo>
                  <a:close/>
                </a:path>
              </a:pathLst>
            </a:custGeom>
            <a:solidFill>
              <a:srgbClr val="F1C232"/>
            </a:solidFill>
            <a:ln w="9525" cap="flat">
              <a:solidFill>
                <a:srgbClr val="595959"/>
              </a:solidFill>
              <a:prstDash val="solid"/>
              <a:round/>
            </a:ln>
            <a:effectLst/>
          </p:spPr>
          <p:txBody>
            <a:bodyPr wrap="square" lIns="0" tIns="0" rIns="0" bIns="0" numCol="1" anchor="ctr">
              <a:noAutofit/>
            </a:bodyPr>
            <a:lstStyle/>
            <a:p>
              <a:pPr algn="l" defTabSz="914400">
                <a:defRPr b="0" sz="1400">
                  <a:solidFill>
                    <a:srgbClr val="000000"/>
                  </a:solidFill>
                  <a:latin typeface="Arial"/>
                  <a:ea typeface="Arial"/>
                  <a:cs typeface="Arial"/>
                  <a:sym typeface="Arial"/>
                </a:defRPr>
              </a:pPr>
            </a:p>
          </p:txBody>
        </p:sp>
        <p:pic>
          <p:nvPicPr>
            <p:cNvPr id="180" name="Google Shape;81;p16" descr="Google Shape;81;p16"/>
            <p:cNvPicPr>
              <a:picLocks noChangeAspect="1"/>
            </p:cNvPicPr>
            <p:nvPr/>
          </p:nvPicPr>
          <p:blipFill>
            <a:blip r:embed="rId5">
              <a:extLst/>
            </a:blip>
            <a:stretch>
              <a:fillRect/>
            </a:stretch>
          </p:blipFill>
          <p:spPr>
            <a:xfrm>
              <a:off x="4985733" y="3160476"/>
              <a:ext cx="3063537" cy="2299695"/>
            </a:xfrm>
            <a:prstGeom prst="rect">
              <a:avLst/>
            </a:prstGeom>
            <a:ln w="12700" cap="flat">
              <a:noFill/>
              <a:miter lim="400000"/>
            </a:ln>
            <a:effectLst/>
          </p:spPr>
        </p:pic>
        <p:pic>
          <p:nvPicPr>
            <p:cNvPr id="181" name="Google Shape;77;p16" descr="Google Shape;77;p16"/>
            <p:cNvPicPr>
              <a:picLocks noChangeAspect="1"/>
            </p:cNvPicPr>
            <p:nvPr/>
          </p:nvPicPr>
          <p:blipFill>
            <a:blip r:embed="rId6">
              <a:extLst/>
            </a:blip>
            <a:srcRect l="29579" t="8063" r="29858" b="9215"/>
            <a:stretch>
              <a:fillRect/>
            </a:stretch>
          </p:blipFill>
          <p:spPr>
            <a:xfrm>
              <a:off x="9072382" y="545075"/>
              <a:ext cx="1843221" cy="1670671"/>
            </a:xfrm>
            <a:custGeom>
              <a:avLst/>
              <a:gdLst/>
              <a:ahLst/>
              <a:cxnLst>
                <a:cxn ang="0">
                  <a:pos x="wd2" y="hd2"/>
                </a:cxn>
                <a:cxn ang="5400000">
                  <a:pos x="wd2" y="hd2"/>
                </a:cxn>
                <a:cxn ang="10800000">
                  <a:pos x="wd2" y="hd2"/>
                </a:cxn>
                <a:cxn ang="16200000">
                  <a:pos x="wd2" y="hd2"/>
                </a:cxn>
              </a:cxnLst>
              <a:rect l="0" t="0" r="r" b="b"/>
              <a:pathLst>
                <a:path w="21247" h="21592" fill="norm" stroke="1" extrusionOk="0">
                  <a:moveTo>
                    <a:pt x="8382" y="8"/>
                  </a:moveTo>
                  <a:cubicBezTo>
                    <a:pt x="8261" y="-8"/>
                    <a:pt x="8132" y="0"/>
                    <a:pt x="7993" y="39"/>
                  </a:cubicBezTo>
                  <a:cubicBezTo>
                    <a:pt x="7093" y="293"/>
                    <a:pt x="6980" y="1632"/>
                    <a:pt x="7815" y="2158"/>
                  </a:cubicBezTo>
                  <a:cubicBezTo>
                    <a:pt x="8284" y="2453"/>
                    <a:pt x="8331" y="2455"/>
                    <a:pt x="8762" y="2116"/>
                  </a:cubicBezTo>
                  <a:cubicBezTo>
                    <a:pt x="9593" y="1462"/>
                    <a:pt x="9230" y="123"/>
                    <a:pt x="8382" y="8"/>
                  </a:cubicBezTo>
                  <a:close/>
                  <a:moveTo>
                    <a:pt x="11520" y="316"/>
                  </a:moveTo>
                  <a:cubicBezTo>
                    <a:pt x="11447" y="316"/>
                    <a:pt x="11374" y="388"/>
                    <a:pt x="11246" y="532"/>
                  </a:cubicBezTo>
                  <a:cubicBezTo>
                    <a:pt x="11019" y="786"/>
                    <a:pt x="11007" y="889"/>
                    <a:pt x="11182" y="1127"/>
                  </a:cubicBezTo>
                  <a:cubicBezTo>
                    <a:pt x="11298" y="1284"/>
                    <a:pt x="11452" y="1414"/>
                    <a:pt x="11520" y="1414"/>
                  </a:cubicBezTo>
                  <a:cubicBezTo>
                    <a:pt x="11589" y="1414"/>
                    <a:pt x="11738" y="1284"/>
                    <a:pt x="11854" y="1127"/>
                  </a:cubicBezTo>
                  <a:cubicBezTo>
                    <a:pt x="12029" y="889"/>
                    <a:pt x="12021" y="786"/>
                    <a:pt x="11795" y="532"/>
                  </a:cubicBezTo>
                  <a:cubicBezTo>
                    <a:pt x="11667" y="388"/>
                    <a:pt x="11593" y="316"/>
                    <a:pt x="11520" y="316"/>
                  </a:cubicBezTo>
                  <a:close/>
                  <a:moveTo>
                    <a:pt x="14942" y="373"/>
                  </a:moveTo>
                  <a:cubicBezTo>
                    <a:pt x="14659" y="389"/>
                    <a:pt x="14567" y="510"/>
                    <a:pt x="14562" y="860"/>
                  </a:cubicBezTo>
                  <a:cubicBezTo>
                    <a:pt x="14559" y="1114"/>
                    <a:pt x="14515" y="1404"/>
                    <a:pt x="14466" y="1506"/>
                  </a:cubicBezTo>
                  <a:cubicBezTo>
                    <a:pt x="14304" y="1850"/>
                    <a:pt x="14402" y="2431"/>
                    <a:pt x="14613" y="2383"/>
                  </a:cubicBezTo>
                  <a:cubicBezTo>
                    <a:pt x="14728" y="2357"/>
                    <a:pt x="14892" y="2543"/>
                    <a:pt x="14979" y="2799"/>
                  </a:cubicBezTo>
                  <a:cubicBezTo>
                    <a:pt x="15180" y="3395"/>
                    <a:pt x="15601" y="3395"/>
                    <a:pt x="15802" y="2799"/>
                  </a:cubicBezTo>
                  <a:cubicBezTo>
                    <a:pt x="15889" y="2543"/>
                    <a:pt x="16052" y="2357"/>
                    <a:pt x="16164" y="2383"/>
                  </a:cubicBezTo>
                  <a:cubicBezTo>
                    <a:pt x="16380" y="2434"/>
                    <a:pt x="16499" y="1647"/>
                    <a:pt x="16296" y="1506"/>
                  </a:cubicBezTo>
                  <a:cubicBezTo>
                    <a:pt x="16230" y="1460"/>
                    <a:pt x="16194" y="1220"/>
                    <a:pt x="16219" y="973"/>
                  </a:cubicBezTo>
                  <a:cubicBezTo>
                    <a:pt x="16255" y="596"/>
                    <a:pt x="16201" y="531"/>
                    <a:pt x="15866" y="573"/>
                  </a:cubicBezTo>
                  <a:cubicBezTo>
                    <a:pt x="15647" y="600"/>
                    <a:pt x="15431" y="560"/>
                    <a:pt x="15390" y="485"/>
                  </a:cubicBezTo>
                  <a:cubicBezTo>
                    <a:pt x="15350" y="411"/>
                    <a:pt x="15148" y="361"/>
                    <a:pt x="14942" y="373"/>
                  </a:cubicBezTo>
                  <a:close/>
                  <a:moveTo>
                    <a:pt x="19348" y="947"/>
                  </a:moveTo>
                  <a:cubicBezTo>
                    <a:pt x="19195" y="935"/>
                    <a:pt x="19032" y="964"/>
                    <a:pt x="18867" y="1034"/>
                  </a:cubicBezTo>
                  <a:cubicBezTo>
                    <a:pt x="18021" y="1396"/>
                    <a:pt x="18156" y="2966"/>
                    <a:pt x="19050" y="3178"/>
                  </a:cubicBezTo>
                  <a:cubicBezTo>
                    <a:pt x="19303" y="3238"/>
                    <a:pt x="19619" y="3360"/>
                    <a:pt x="19755" y="3450"/>
                  </a:cubicBezTo>
                  <a:cubicBezTo>
                    <a:pt x="20107" y="3682"/>
                    <a:pt x="20131" y="3669"/>
                    <a:pt x="20016" y="3332"/>
                  </a:cubicBezTo>
                  <a:cubicBezTo>
                    <a:pt x="19959" y="3166"/>
                    <a:pt x="19995" y="2922"/>
                    <a:pt x="20093" y="2788"/>
                  </a:cubicBezTo>
                  <a:cubicBezTo>
                    <a:pt x="20192" y="2655"/>
                    <a:pt x="20250" y="2274"/>
                    <a:pt x="20221" y="1937"/>
                  </a:cubicBezTo>
                  <a:cubicBezTo>
                    <a:pt x="20172" y="1365"/>
                    <a:pt x="19805" y="982"/>
                    <a:pt x="19348" y="947"/>
                  </a:cubicBezTo>
                  <a:close/>
                  <a:moveTo>
                    <a:pt x="11310" y="2352"/>
                  </a:moveTo>
                  <a:lnTo>
                    <a:pt x="10591" y="2911"/>
                  </a:lnTo>
                  <a:cubicBezTo>
                    <a:pt x="9906" y="3442"/>
                    <a:pt x="9873" y="3510"/>
                    <a:pt x="9873" y="4384"/>
                  </a:cubicBezTo>
                  <a:lnTo>
                    <a:pt x="9873" y="5302"/>
                  </a:lnTo>
                  <a:lnTo>
                    <a:pt x="11273" y="5302"/>
                  </a:lnTo>
                  <a:lnTo>
                    <a:pt x="12673" y="5302"/>
                  </a:lnTo>
                  <a:lnTo>
                    <a:pt x="12673" y="4322"/>
                  </a:lnTo>
                  <a:cubicBezTo>
                    <a:pt x="12673" y="3381"/>
                    <a:pt x="12647" y="3328"/>
                    <a:pt x="11991" y="2850"/>
                  </a:cubicBezTo>
                  <a:lnTo>
                    <a:pt x="11310" y="2352"/>
                  </a:lnTo>
                  <a:close/>
                  <a:moveTo>
                    <a:pt x="6204" y="2958"/>
                  </a:moveTo>
                  <a:cubicBezTo>
                    <a:pt x="5937" y="2980"/>
                    <a:pt x="5756" y="3227"/>
                    <a:pt x="5756" y="3619"/>
                  </a:cubicBezTo>
                  <a:cubicBezTo>
                    <a:pt x="5756" y="3894"/>
                    <a:pt x="5676" y="4207"/>
                    <a:pt x="5577" y="4317"/>
                  </a:cubicBezTo>
                  <a:cubicBezTo>
                    <a:pt x="5449" y="4461"/>
                    <a:pt x="5528" y="4652"/>
                    <a:pt x="5857" y="4994"/>
                  </a:cubicBezTo>
                  <a:cubicBezTo>
                    <a:pt x="6356" y="5515"/>
                    <a:pt x="6314" y="5565"/>
                    <a:pt x="5239" y="5733"/>
                  </a:cubicBezTo>
                  <a:cubicBezTo>
                    <a:pt x="4278" y="5882"/>
                    <a:pt x="2851" y="6741"/>
                    <a:pt x="1982" y="7692"/>
                  </a:cubicBezTo>
                  <a:cubicBezTo>
                    <a:pt x="599" y="9206"/>
                    <a:pt x="-32" y="11074"/>
                    <a:pt x="1" y="13585"/>
                  </a:cubicBezTo>
                  <a:cubicBezTo>
                    <a:pt x="32" y="15986"/>
                    <a:pt x="286" y="16677"/>
                    <a:pt x="1671" y="18150"/>
                  </a:cubicBezTo>
                  <a:cubicBezTo>
                    <a:pt x="2893" y="19450"/>
                    <a:pt x="4703" y="20618"/>
                    <a:pt x="5179" y="20412"/>
                  </a:cubicBezTo>
                  <a:cubicBezTo>
                    <a:pt x="5337" y="20344"/>
                    <a:pt x="5510" y="20504"/>
                    <a:pt x="5674" y="20859"/>
                  </a:cubicBezTo>
                  <a:cubicBezTo>
                    <a:pt x="5972" y="21508"/>
                    <a:pt x="6072" y="21521"/>
                    <a:pt x="6625" y="21033"/>
                  </a:cubicBezTo>
                  <a:cubicBezTo>
                    <a:pt x="6855" y="20829"/>
                    <a:pt x="7221" y="20664"/>
                    <a:pt x="7439" y="20664"/>
                  </a:cubicBezTo>
                  <a:cubicBezTo>
                    <a:pt x="8036" y="20664"/>
                    <a:pt x="9550" y="20129"/>
                    <a:pt x="10203" y="19684"/>
                  </a:cubicBezTo>
                  <a:cubicBezTo>
                    <a:pt x="10520" y="19468"/>
                    <a:pt x="11133" y="18921"/>
                    <a:pt x="11566" y="18468"/>
                  </a:cubicBezTo>
                  <a:lnTo>
                    <a:pt x="12353" y="17643"/>
                  </a:lnTo>
                  <a:lnTo>
                    <a:pt x="12682" y="18043"/>
                  </a:lnTo>
                  <a:cubicBezTo>
                    <a:pt x="13077" y="18519"/>
                    <a:pt x="13222" y="18541"/>
                    <a:pt x="13565" y="18155"/>
                  </a:cubicBezTo>
                  <a:cubicBezTo>
                    <a:pt x="13973" y="17697"/>
                    <a:pt x="13914" y="17520"/>
                    <a:pt x="13112" y="16899"/>
                  </a:cubicBezTo>
                  <a:cubicBezTo>
                    <a:pt x="12829" y="16680"/>
                    <a:pt x="12823" y="16620"/>
                    <a:pt x="13057" y="15991"/>
                  </a:cubicBezTo>
                  <a:lnTo>
                    <a:pt x="13309" y="15314"/>
                  </a:lnTo>
                  <a:lnTo>
                    <a:pt x="13821" y="15596"/>
                  </a:lnTo>
                  <a:cubicBezTo>
                    <a:pt x="14204" y="15810"/>
                    <a:pt x="14447" y="15840"/>
                    <a:pt x="14796" y="15704"/>
                  </a:cubicBezTo>
                  <a:cubicBezTo>
                    <a:pt x="15213" y="15540"/>
                    <a:pt x="15321" y="15591"/>
                    <a:pt x="15862" y="16217"/>
                  </a:cubicBezTo>
                  <a:cubicBezTo>
                    <a:pt x="16459" y="16909"/>
                    <a:pt x="16461" y="16921"/>
                    <a:pt x="16461" y="18509"/>
                  </a:cubicBezTo>
                  <a:lnTo>
                    <a:pt x="16461" y="20110"/>
                  </a:lnTo>
                  <a:lnTo>
                    <a:pt x="17614" y="20110"/>
                  </a:lnTo>
                  <a:lnTo>
                    <a:pt x="18767" y="20110"/>
                  </a:lnTo>
                  <a:lnTo>
                    <a:pt x="18767" y="18279"/>
                  </a:lnTo>
                  <a:cubicBezTo>
                    <a:pt x="18767" y="16799"/>
                    <a:pt x="18720" y="16428"/>
                    <a:pt x="18515" y="16340"/>
                  </a:cubicBezTo>
                  <a:cubicBezTo>
                    <a:pt x="18312" y="16252"/>
                    <a:pt x="18295" y="16150"/>
                    <a:pt x="18442" y="15842"/>
                  </a:cubicBezTo>
                  <a:cubicBezTo>
                    <a:pt x="18543" y="15630"/>
                    <a:pt x="18604" y="15150"/>
                    <a:pt x="18575" y="14775"/>
                  </a:cubicBezTo>
                  <a:cubicBezTo>
                    <a:pt x="18524" y="14127"/>
                    <a:pt x="18546" y="14092"/>
                    <a:pt x="19055" y="14037"/>
                  </a:cubicBezTo>
                  <a:cubicBezTo>
                    <a:pt x="19587" y="13979"/>
                    <a:pt x="19590" y="13970"/>
                    <a:pt x="19590" y="12970"/>
                  </a:cubicBezTo>
                  <a:lnTo>
                    <a:pt x="19590" y="11965"/>
                  </a:lnTo>
                  <a:lnTo>
                    <a:pt x="18273" y="11965"/>
                  </a:lnTo>
                  <a:cubicBezTo>
                    <a:pt x="16989" y="11965"/>
                    <a:pt x="16955" y="11975"/>
                    <a:pt x="16955" y="12411"/>
                  </a:cubicBezTo>
                  <a:cubicBezTo>
                    <a:pt x="16955" y="12747"/>
                    <a:pt x="16773" y="12973"/>
                    <a:pt x="16223" y="13319"/>
                  </a:cubicBezTo>
                  <a:cubicBezTo>
                    <a:pt x="15821" y="13571"/>
                    <a:pt x="15451" y="13730"/>
                    <a:pt x="15400" y="13673"/>
                  </a:cubicBezTo>
                  <a:cubicBezTo>
                    <a:pt x="15349" y="13615"/>
                    <a:pt x="15306" y="13268"/>
                    <a:pt x="15304" y="12903"/>
                  </a:cubicBezTo>
                  <a:cubicBezTo>
                    <a:pt x="15300" y="12466"/>
                    <a:pt x="15158" y="12064"/>
                    <a:pt x="14887" y="11718"/>
                  </a:cubicBezTo>
                  <a:lnTo>
                    <a:pt x="14475" y="11195"/>
                  </a:lnTo>
                  <a:lnTo>
                    <a:pt x="14178" y="11611"/>
                  </a:lnTo>
                  <a:cubicBezTo>
                    <a:pt x="13785" y="12156"/>
                    <a:pt x="13582" y="11978"/>
                    <a:pt x="13245" y="10805"/>
                  </a:cubicBezTo>
                  <a:cubicBezTo>
                    <a:pt x="12452" y="8049"/>
                    <a:pt x="10442" y="6126"/>
                    <a:pt x="7865" y="5650"/>
                  </a:cubicBezTo>
                  <a:cubicBezTo>
                    <a:pt x="6320" y="5366"/>
                    <a:pt x="6302" y="5350"/>
                    <a:pt x="6730" y="4902"/>
                  </a:cubicBezTo>
                  <a:cubicBezTo>
                    <a:pt x="6995" y="4624"/>
                    <a:pt x="7051" y="4461"/>
                    <a:pt x="6922" y="4317"/>
                  </a:cubicBezTo>
                  <a:cubicBezTo>
                    <a:pt x="6824" y="4207"/>
                    <a:pt x="6744" y="3894"/>
                    <a:pt x="6744" y="3619"/>
                  </a:cubicBezTo>
                  <a:cubicBezTo>
                    <a:pt x="6744" y="3345"/>
                    <a:pt x="6633" y="3073"/>
                    <a:pt x="6497" y="3014"/>
                  </a:cubicBezTo>
                  <a:cubicBezTo>
                    <a:pt x="6392" y="2969"/>
                    <a:pt x="6293" y="2950"/>
                    <a:pt x="6204" y="2958"/>
                  </a:cubicBezTo>
                  <a:close/>
                  <a:moveTo>
                    <a:pt x="17477" y="4199"/>
                  </a:moveTo>
                  <a:cubicBezTo>
                    <a:pt x="17284" y="4232"/>
                    <a:pt x="17084" y="4301"/>
                    <a:pt x="16882" y="4404"/>
                  </a:cubicBezTo>
                  <a:cubicBezTo>
                    <a:pt x="16652" y="4522"/>
                    <a:pt x="16357" y="4805"/>
                    <a:pt x="16223" y="5035"/>
                  </a:cubicBezTo>
                  <a:cubicBezTo>
                    <a:pt x="16020" y="5384"/>
                    <a:pt x="15874" y="5439"/>
                    <a:pt x="15340" y="5358"/>
                  </a:cubicBezTo>
                  <a:cubicBezTo>
                    <a:pt x="14681" y="5259"/>
                    <a:pt x="13909" y="5574"/>
                    <a:pt x="13515" y="6107"/>
                  </a:cubicBezTo>
                  <a:cubicBezTo>
                    <a:pt x="13402" y="6260"/>
                    <a:pt x="13244" y="6887"/>
                    <a:pt x="13167" y="7502"/>
                  </a:cubicBezTo>
                  <a:cubicBezTo>
                    <a:pt x="13008" y="8768"/>
                    <a:pt x="13207" y="9496"/>
                    <a:pt x="13744" y="9620"/>
                  </a:cubicBezTo>
                  <a:cubicBezTo>
                    <a:pt x="14236" y="9735"/>
                    <a:pt x="15498" y="9589"/>
                    <a:pt x="15999" y="9359"/>
                  </a:cubicBezTo>
                  <a:cubicBezTo>
                    <a:pt x="16242" y="9247"/>
                    <a:pt x="16560" y="8868"/>
                    <a:pt x="16708" y="8518"/>
                  </a:cubicBezTo>
                  <a:cubicBezTo>
                    <a:pt x="16955" y="7934"/>
                    <a:pt x="17022" y="7889"/>
                    <a:pt x="17522" y="7995"/>
                  </a:cubicBezTo>
                  <a:cubicBezTo>
                    <a:pt x="18211" y="8140"/>
                    <a:pt x="19053" y="7682"/>
                    <a:pt x="19270" y="7040"/>
                  </a:cubicBezTo>
                  <a:cubicBezTo>
                    <a:pt x="19833" y="5375"/>
                    <a:pt x="18821" y="3969"/>
                    <a:pt x="17477" y="4199"/>
                  </a:cubicBezTo>
                  <a:close/>
                  <a:moveTo>
                    <a:pt x="20226" y="8333"/>
                  </a:moveTo>
                  <a:cubicBezTo>
                    <a:pt x="19827" y="8384"/>
                    <a:pt x="19425" y="8666"/>
                    <a:pt x="19425" y="8974"/>
                  </a:cubicBezTo>
                  <a:cubicBezTo>
                    <a:pt x="19425" y="9353"/>
                    <a:pt x="18991" y="9867"/>
                    <a:pt x="18826" y="9682"/>
                  </a:cubicBezTo>
                  <a:cubicBezTo>
                    <a:pt x="18771" y="9620"/>
                    <a:pt x="18584" y="9652"/>
                    <a:pt x="18414" y="9754"/>
                  </a:cubicBezTo>
                  <a:cubicBezTo>
                    <a:pt x="18068" y="9962"/>
                    <a:pt x="17998" y="10775"/>
                    <a:pt x="18314" y="10918"/>
                  </a:cubicBezTo>
                  <a:cubicBezTo>
                    <a:pt x="18733" y="11108"/>
                    <a:pt x="19053" y="11027"/>
                    <a:pt x="19343" y="10667"/>
                  </a:cubicBezTo>
                  <a:cubicBezTo>
                    <a:pt x="19527" y="10438"/>
                    <a:pt x="19851" y="10298"/>
                    <a:pt x="20189" y="10298"/>
                  </a:cubicBezTo>
                  <a:cubicBezTo>
                    <a:pt x="20899" y="10298"/>
                    <a:pt x="21325" y="9654"/>
                    <a:pt x="21086" y="8949"/>
                  </a:cubicBezTo>
                  <a:cubicBezTo>
                    <a:pt x="20998" y="8689"/>
                    <a:pt x="20785" y="8426"/>
                    <a:pt x="20610" y="8364"/>
                  </a:cubicBezTo>
                  <a:cubicBezTo>
                    <a:pt x="20492" y="8322"/>
                    <a:pt x="20359" y="8316"/>
                    <a:pt x="20226" y="8333"/>
                  </a:cubicBezTo>
                  <a:close/>
                  <a:moveTo>
                    <a:pt x="16996" y="9774"/>
                  </a:moveTo>
                  <a:cubicBezTo>
                    <a:pt x="16720" y="9730"/>
                    <a:pt x="16626" y="9812"/>
                    <a:pt x="16626" y="10087"/>
                  </a:cubicBezTo>
                  <a:cubicBezTo>
                    <a:pt x="16626" y="10289"/>
                    <a:pt x="16718" y="10489"/>
                    <a:pt x="16832" y="10533"/>
                  </a:cubicBezTo>
                  <a:cubicBezTo>
                    <a:pt x="17167" y="10665"/>
                    <a:pt x="17472" y="10461"/>
                    <a:pt x="17417" y="10139"/>
                  </a:cubicBezTo>
                  <a:cubicBezTo>
                    <a:pt x="17389" y="9973"/>
                    <a:pt x="17199" y="9807"/>
                    <a:pt x="16996" y="9774"/>
                  </a:cubicBezTo>
                  <a:close/>
                  <a:moveTo>
                    <a:pt x="20258" y="14555"/>
                  </a:moveTo>
                  <a:cubicBezTo>
                    <a:pt x="19711" y="14555"/>
                    <a:pt x="19384" y="14937"/>
                    <a:pt x="19384" y="15575"/>
                  </a:cubicBezTo>
                  <a:cubicBezTo>
                    <a:pt x="19384" y="15829"/>
                    <a:pt x="19477" y="16161"/>
                    <a:pt x="19590" y="16314"/>
                  </a:cubicBezTo>
                  <a:cubicBezTo>
                    <a:pt x="19859" y="16678"/>
                    <a:pt x="20652" y="16673"/>
                    <a:pt x="20981" y="16304"/>
                  </a:cubicBezTo>
                  <a:cubicBezTo>
                    <a:pt x="21568" y="15644"/>
                    <a:pt x="21118" y="14555"/>
                    <a:pt x="20258" y="14555"/>
                  </a:cubicBezTo>
                  <a:close/>
                  <a:moveTo>
                    <a:pt x="15221" y="19227"/>
                  </a:moveTo>
                  <a:cubicBezTo>
                    <a:pt x="15061" y="19169"/>
                    <a:pt x="14841" y="19250"/>
                    <a:pt x="14681" y="19520"/>
                  </a:cubicBezTo>
                  <a:cubicBezTo>
                    <a:pt x="14497" y="19831"/>
                    <a:pt x="14283" y="19925"/>
                    <a:pt x="13725" y="19925"/>
                  </a:cubicBezTo>
                  <a:lnTo>
                    <a:pt x="13002" y="19925"/>
                  </a:lnTo>
                  <a:lnTo>
                    <a:pt x="13002" y="20756"/>
                  </a:lnTo>
                  <a:lnTo>
                    <a:pt x="13002" y="21592"/>
                  </a:lnTo>
                  <a:lnTo>
                    <a:pt x="15308" y="21592"/>
                  </a:lnTo>
                  <a:lnTo>
                    <a:pt x="15313" y="20894"/>
                  </a:lnTo>
                  <a:cubicBezTo>
                    <a:pt x="15314" y="20513"/>
                    <a:pt x="15359" y="20014"/>
                    <a:pt x="15413" y="19787"/>
                  </a:cubicBezTo>
                  <a:cubicBezTo>
                    <a:pt x="15485" y="19485"/>
                    <a:pt x="15382" y="19286"/>
                    <a:pt x="15221" y="19227"/>
                  </a:cubicBezTo>
                  <a:close/>
                  <a:moveTo>
                    <a:pt x="12129" y="19622"/>
                  </a:moveTo>
                  <a:cubicBezTo>
                    <a:pt x="12081" y="19617"/>
                    <a:pt x="12033" y="19648"/>
                    <a:pt x="11978" y="19710"/>
                  </a:cubicBezTo>
                  <a:cubicBezTo>
                    <a:pt x="11887" y="19811"/>
                    <a:pt x="11866" y="19990"/>
                    <a:pt x="11932" y="20110"/>
                  </a:cubicBezTo>
                  <a:cubicBezTo>
                    <a:pt x="12012" y="20255"/>
                    <a:pt x="12106" y="20264"/>
                    <a:pt x="12216" y="20140"/>
                  </a:cubicBezTo>
                  <a:cubicBezTo>
                    <a:pt x="12306" y="20039"/>
                    <a:pt x="12327" y="19860"/>
                    <a:pt x="12261" y="19740"/>
                  </a:cubicBezTo>
                  <a:cubicBezTo>
                    <a:pt x="12221" y="19668"/>
                    <a:pt x="12176" y="19628"/>
                    <a:pt x="12129" y="19622"/>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ception"/>
          <p:cNvSpPr txBox="1"/>
          <p:nvPr>
            <p:ph type="title"/>
          </p:nvPr>
        </p:nvSpPr>
        <p:spPr>
          <a:prstGeom prst="rect">
            <a:avLst/>
          </a:prstGeom>
        </p:spPr>
        <p:txBody>
          <a:bodyPr/>
          <a:lstStyle/>
          <a:p>
            <a:pPr/>
            <a:r>
              <a:t>Reception</a:t>
            </a:r>
          </a:p>
        </p:txBody>
      </p:sp>
      <p:sp>
        <p:nvSpPr>
          <p:cNvPr id="185" name="Received a wide media coverage:…"/>
          <p:cNvSpPr txBox="1"/>
          <p:nvPr>
            <p:ph type="body" idx="1"/>
          </p:nvPr>
        </p:nvSpPr>
        <p:spPr>
          <a:prstGeom prst="rect">
            <a:avLst/>
          </a:prstGeom>
        </p:spPr>
        <p:txBody>
          <a:bodyPr/>
          <a:lstStyle/>
          <a:p>
            <a:pPr marL="422275" indent="-422275" defTabSz="554990">
              <a:spcBef>
                <a:spcPts val="3900"/>
              </a:spcBef>
              <a:buSzPct val="70000"/>
              <a:defRPr sz="3040"/>
            </a:pPr>
            <a:r>
              <a:t>Received a wide media coverage:</a:t>
            </a:r>
          </a:p>
          <a:p>
            <a:pPr lvl="1" marL="844550" indent="-422275" defTabSz="554990">
              <a:spcBef>
                <a:spcPts val="3900"/>
              </a:spcBef>
              <a:buSzPct val="70000"/>
              <a:defRPr sz="3040"/>
            </a:pPr>
            <a:r>
              <a:t>CNN - The Portals Project: This gold box is ‘better than Facebook’</a:t>
            </a:r>
          </a:p>
          <a:p>
            <a:pPr lvl="1" marL="844550" indent="-422275" defTabSz="554990">
              <a:spcBef>
                <a:spcPts val="3900"/>
              </a:spcBef>
              <a:buSzPct val="70000"/>
              <a:defRPr sz="3040"/>
            </a:pPr>
            <a:r>
              <a:t>ABC - Portals Humanizing Conflicts Around the World</a:t>
            </a:r>
          </a:p>
          <a:p>
            <a:pPr lvl="1" marL="844550" indent="-422275" defTabSz="554990">
              <a:spcBef>
                <a:spcPts val="3900"/>
              </a:spcBef>
              <a:buSzPct val="70000"/>
              <a:defRPr sz="3040"/>
            </a:pPr>
            <a:r>
              <a:t>Quartz: The UN is using virtual reality and an immersive “wormhole” to connect diplomats with Syrian refugees quart</a:t>
            </a:r>
          </a:p>
          <a:p>
            <a:pPr marL="422275" indent="-422275" defTabSz="554990">
              <a:spcBef>
                <a:spcPts val="3900"/>
              </a:spcBef>
              <a:buSzPct val="70000"/>
              <a:defRPr sz="3040"/>
            </a:pPr>
            <a:r>
              <a:t>A Great Divide: Bronx Students Engage in Cultural Exchange with Kentucky Students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85">
                                            <p:bg/>
                                          </p:spTgt>
                                        </p:tgtEl>
                                        <p:attrNameLst>
                                          <p:attrName>style.visibility</p:attrName>
                                        </p:attrNameLst>
                                      </p:cBhvr>
                                      <p:to>
                                        <p:strVal val="visible"/>
                                      </p:to>
                                    </p:set>
                                    <p:animEffect filter="dissolve" transition="in">
                                      <p:cBhvr>
                                        <p:cTn id="7" dur="200"/>
                                        <p:tgtEl>
                                          <p:spTgt spid="18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85">
                                            <p:txEl>
                                              <p:pRg st="0" end="0"/>
                                            </p:txEl>
                                          </p:spTgt>
                                        </p:tgtEl>
                                        <p:attrNameLst>
                                          <p:attrName>style.visibility</p:attrName>
                                        </p:attrNameLst>
                                      </p:cBhvr>
                                      <p:to>
                                        <p:strVal val="visible"/>
                                      </p:to>
                                    </p:set>
                                    <p:animEffect filter="dissolve" transition="in">
                                      <p:cBhvr>
                                        <p:cTn id="10" dur="200"/>
                                        <p:tgtEl>
                                          <p:spTgt spid="185">
                                            <p:txEl>
                                              <p:pRg st="0" end="0"/>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185">
                                            <p:txEl>
                                              <p:pRg st="1" end="1"/>
                                            </p:txEl>
                                          </p:spTgt>
                                        </p:tgtEl>
                                        <p:attrNameLst>
                                          <p:attrName>style.visibility</p:attrName>
                                        </p:attrNameLst>
                                      </p:cBhvr>
                                      <p:to>
                                        <p:strVal val="visible"/>
                                      </p:to>
                                    </p:set>
                                    <p:animEffect filter="dissolve" transition="in">
                                      <p:cBhvr>
                                        <p:cTn id="13" dur="200"/>
                                        <p:tgtEl>
                                          <p:spTgt spid="185">
                                            <p:txEl>
                                              <p:pRg st="1" end="1"/>
                                            </p:txEl>
                                          </p:spTgt>
                                        </p:tgtEl>
                                      </p:cBhvr>
                                    </p:animEffect>
                                  </p:childTnLst>
                                </p:cTn>
                              </p:par>
                              <p:par>
                                <p:cTn id="14" presetClass="entr" nodeType="withEffect" presetSubtype="0" presetID="9" grpId="1" fill="hold">
                                  <p:stCondLst>
                                    <p:cond delay="0"/>
                                  </p:stCondLst>
                                  <p:iterate type="el" backwards="0">
                                    <p:tmAbs val="0"/>
                                  </p:iterate>
                                  <p:childTnLst>
                                    <p:set>
                                      <p:cBhvr>
                                        <p:cTn id="15" fill="hold"/>
                                        <p:tgtEl>
                                          <p:spTgt spid="185">
                                            <p:txEl>
                                              <p:pRg st="2" end="2"/>
                                            </p:txEl>
                                          </p:spTgt>
                                        </p:tgtEl>
                                        <p:attrNameLst>
                                          <p:attrName>style.visibility</p:attrName>
                                        </p:attrNameLst>
                                      </p:cBhvr>
                                      <p:to>
                                        <p:strVal val="visible"/>
                                      </p:to>
                                    </p:set>
                                    <p:animEffect filter="dissolve" transition="in">
                                      <p:cBhvr>
                                        <p:cTn id="16" dur="200"/>
                                        <p:tgtEl>
                                          <p:spTgt spid="185">
                                            <p:txEl>
                                              <p:pRg st="2" end="2"/>
                                            </p:txEl>
                                          </p:spTgt>
                                        </p:tgtEl>
                                      </p:cBhvr>
                                    </p:animEffect>
                                  </p:childTnLst>
                                </p:cTn>
                              </p:par>
                              <p:par>
                                <p:cTn id="17" presetClass="entr" nodeType="withEffect" presetSubtype="0" presetID="9" grpId="1" fill="hold">
                                  <p:stCondLst>
                                    <p:cond delay="0"/>
                                  </p:stCondLst>
                                  <p:iterate type="el" backwards="0">
                                    <p:tmAbs val="0"/>
                                  </p:iterate>
                                  <p:childTnLst>
                                    <p:set>
                                      <p:cBhvr>
                                        <p:cTn id="18" fill="hold"/>
                                        <p:tgtEl>
                                          <p:spTgt spid="185">
                                            <p:txEl>
                                              <p:pRg st="3" end="3"/>
                                            </p:txEl>
                                          </p:spTgt>
                                        </p:tgtEl>
                                        <p:attrNameLst>
                                          <p:attrName>style.visibility</p:attrName>
                                        </p:attrNameLst>
                                      </p:cBhvr>
                                      <p:to>
                                        <p:strVal val="visible"/>
                                      </p:to>
                                    </p:set>
                                    <p:animEffect filter="dissolve" transition="in">
                                      <p:cBhvr>
                                        <p:cTn id="19" dur="200"/>
                                        <p:tgtEl>
                                          <p:spTgt spid="18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1" fill="hold">
                                  <p:stCondLst>
                                    <p:cond delay="0"/>
                                  </p:stCondLst>
                                  <p:iterate type="el" backwards="0">
                                    <p:tmAbs val="0"/>
                                  </p:iterate>
                                  <p:childTnLst>
                                    <p:set>
                                      <p:cBhvr>
                                        <p:cTn id="23" fill="hold"/>
                                        <p:tgtEl>
                                          <p:spTgt spid="185">
                                            <p:txEl>
                                              <p:pRg st="4" end="4"/>
                                            </p:txEl>
                                          </p:spTgt>
                                        </p:tgtEl>
                                        <p:attrNameLst>
                                          <p:attrName>style.visibility</p:attrName>
                                        </p:attrNameLst>
                                      </p:cBhvr>
                                      <p:to>
                                        <p:strVal val="visible"/>
                                      </p:to>
                                    </p:set>
                                    <p:animEffect filter="dissolve" transition="in">
                                      <p:cBhvr>
                                        <p:cTn id="24" dur="200"/>
                                        <p:tgtEl>
                                          <p:spTgt spid="185">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5"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hank you!"/>
          <p:cNvSpPr txBox="1"/>
          <p:nvPr>
            <p:ph type="title"/>
          </p:nvPr>
        </p:nvSpPr>
        <p:spPr>
          <a:prstGeom prst="rect">
            <a:avLst/>
          </a:prstGeom>
        </p:spPr>
        <p:txBody>
          <a:bodyPr/>
          <a:lstStyle/>
          <a:p>
            <a:pPr/>
            <a:r>
              <a:t>Thank you!</a:t>
            </a:r>
          </a:p>
        </p:txBody>
      </p:sp>
      <p:sp>
        <p:nvSpPr>
          <p:cNvPr id="188" name="Source:…"/>
          <p:cNvSpPr txBox="1"/>
          <p:nvPr>
            <p:ph type="body" sz="quarter" idx="1"/>
          </p:nvPr>
        </p:nvSpPr>
        <p:spPr>
          <a:xfrm>
            <a:off x="952500" y="7061729"/>
            <a:ext cx="11099800" cy="2159001"/>
          </a:xfrm>
          <a:prstGeom prst="rect">
            <a:avLst/>
          </a:prstGeom>
        </p:spPr>
        <p:txBody>
          <a:bodyPr/>
          <a:lstStyle>
            <a:lvl1pPr marL="0" indent="0">
              <a:buSzTx/>
              <a:buNone/>
            </a:lvl1pPr>
            <a:lvl2pPr>
              <a:buSzPct val="70000"/>
            </a:lvl2pPr>
          </a:lstStyle>
          <a:p>
            <a:pPr/>
            <a:r>
              <a:t>Source:</a:t>
            </a:r>
          </a:p>
          <a:p>
            <a:pPr lvl="1"/>
            <a:r>
              <a:t>https://www.sharedstudios.com/</a:t>
            </a:r>
          </a:p>
        </p:txBody>
      </p:sp>
      <p:pic>
        <p:nvPicPr>
          <p:cNvPr id="189" name="Gold+Horizontal+Logo+(1)+copy.png" descr="Gold+Horizontal+Logo+(1)+copy.png"/>
          <p:cNvPicPr>
            <a:picLocks noChangeAspect="1"/>
          </p:cNvPicPr>
          <p:nvPr/>
        </p:nvPicPr>
        <p:blipFill>
          <a:blip r:embed="rId2">
            <a:extLst/>
          </a:blip>
          <a:stretch>
            <a:fillRect/>
          </a:stretch>
        </p:blipFill>
        <p:spPr>
          <a:xfrm>
            <a:off x="1489546" y="2270923"/>
            <a:ext cx="10025708" cy="454164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About shared_studios"/>
          <p:cNvSpPr txBox="1"/>
          <p:nvPr>
            <p:ph type="title"/>
          </p:nvPr>
        </p:nvSpPr>
        <p:spPr>
          <a:prstGeom prst="rect">
            <a:avLst/>
          </a:prstGeom>
        </p:spPr>
        <p:txBody>
          <a:bodyPr/>
          <a:lstStyle/>
          <a:p>
            <a:pPr/>
            <a:r>
              <a:t>About</a:t>
            </a:r>
            <a:r>
              <a:t> shared_studios</a:t>
            </a:r>
          </a:p>
        </p:txBody>
      </p:sp>
      <p:sp>
        <p:nvSpPr>
          <p:cNvPr id="123" name="An art project turned into a company…"/>
          <p:cNvSpPr txBox="1"/>
          <p:nvPr>
            <p:ph type="body" sz="half" idx="1"/>
          </p:nvPr>
        </p:nvSpPr>
        <p:spPr>
          <a:xfrm>
            <a:off x="952500" y="2590800"/>
            <a:ext cx="7547563" cy="6286500"/>
          </a:xfrm>
          <a:prstGeom prst="rect">
            <a:avLst/>
          </a:prstGeom>
        </p:spPr>
        <p:txBody>
          <a:bodyPr/>
          <a:lstStyle/>
          <a:p>
            <a:pPr marL="330200" indent="-330200">
              <a:buSzPct val="70000"/>
            </a:pPr>
            <a:r>
              <a:t>An art project turned into a company</a:t>
            </a:r>
          </a:p>
          <a:p>
            <a:pPr marL="330200" indent="-330200">
              <a:buSzPct val="70000"/>
            </a:pPr>
            <a:r>
              <a:t>Connect people all over the world via Portals</a:t>
            </a:r>
          </a:p>
          <a:p>
            <a:pPr lvl="1">
              <a:buSzPct val="70000"/>
            </a:pPr>
            <a:r>
              <a:t>Portal - a space equipped with immersive audiovisual technology</a:t>
            </a:r>
          </a:p>
          <a:p>
            <a:pPr lvl="1">
              <a:buSzPct val="70000"/>
            </a:pPr>
            <a:r>
              <a:t>Allows to completely see the person on the other end</a:t>
            </a:r>
          </a:p>
        </p:txBody>
      </p:sp>
      <p:pic>
        <p:nvPicPr>
          <p:cNvPr id="124" name="SharedStudio_Portal_Logo_gold.png" descr="SharedStudio_Portal_Logo_gold.png"/>
          <p:cNvPicPr>
            <a:picLocks noChangeAspect="1"/>
          </p:cNvPicPr>
          <p:nvPr/>
        </p:nvPicPr>
        <p:blipFill>
          <a:blip r:embed="rId2">
            <a:extLst/>
          </a:blip>
          <a:stretch>
            <a:fillRect/>
          </a:stretch>
        </p:blipFill>
        <p:spPr>
          <a:xfrm>
            <a:off x="8670893" y="2715315"/>
            <a:ext cx="4229000" cy="499307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3">
                                            <p:bg/>
                                          </p:spTgt>
                                        </p:tgtEl>
                                        <p:attrNameLst>
                                          <p:attrName>style.visibility</p:attrName>
                                        </p:attrNameLst>
                                      </p:cBhvr>
                                      <p:to>
                                        <p:strVal val="visible"/>
                                      </p:to>
                                    </p:set>
                                    <p:animEffect filter="dissolve" transition="in">
                                      <p:cBhvr>
                                        <p:cTn id="7" dur="200"/>
                                        <p:tgtEl>
                                          <p:spTgt spid="123">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23">
                                            <p:txEl>
                                              <p:pRg st="0" end="0"/>
                                            </p:txEl>
                                          </p:spTgt>
                                        </p:tgtEl>
                                        <p:attrNameLst>
                                          <p:attrName>style.visibility</p:attrName>
                                        </p:attrNameLst>
                                      </p:cBhvr>
                                      <p:to>
                                        <p:strVal val="visible"/>
                                      </p:to>
                                    </p:set>
                                    <p:animEffect filter="dissolve" transition="in">
                                      <p:cBhvr>
                                        <p:cTn id="10" dur="200"/>
                                        <p:tgtEl>
                                          <p:spTgt spid="12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23">
                                            <p:txEl>
                                              <p:pRg st="1" end="1"/>
                                            </p:txEl>
                                          </p:spTgt>
                                        </p:tgtEl>
                                        <p:attrNameLst>
                                          <p:attrName>style.visibility</p:attrName>
                                        </p:attrNameLst>
                                      </p:cBhvr>
                                      <p:to>
                                        <p:strVal val="visible"/>
                                      </p:to>
                                    </p:set>
                                    <p:animEffect filter="dissolve" transition="in">
                                      <p:cBhvr>
                                        <p:cTn id="15" dur="200"/>
                                        <p:tgtEl>
                                          <p:spTgt spid="123">
                                            <p:txEl>
                                              <p:pRg st="1" end="1"/>
                                            </p:txEl>
                                          </p:spTgt>
                                        </p:tgtEl>
                                      </p:cBhvr>
                                    </p:animEffect>
                                  </p:childTnLst>
                                </p:cTn>
                              </p:par>
                              <p:par>
                                <p:cTn id="16" presetClass="entr" nodeType="withEffect" presetSubtype="0" presetID="9" grpId="1" fill="hold">
                                  <p:stCondLst>
                                    <p:cond delay="0"/>
                                  </p:stCondLst>
                                  <p:iterate type="el" backwards="0">
                                    <p:tmAbs val="0"/>
                                  </p:iterate>
                                  <p:childTnLst>
                                    <p:set>
                                      <p:cBhvr>
                                        <p:cTn id="17" fill="hold"/>
                                        <p:tgtEl>
                                          <p:spTgt spid="123">
                                            <p:txEl>
                                              <p:pRg st="2" end="2"/>
                                            </p:txEl>
                                          </p:spTgt>
                                        </p:tgtEl>
                                        <p:attrNameLst>
                                          <p:attrName>style.visibility</p:attrName>
                                        </p:attrNameLst>
                                      </p:cBhvr>
                                      <p:to>
                                        <p:strVal val="visible"/>
                                      </p:to>
                                    </p:set>
                                    <p:animEffect filter="dissolve" transition="in">
                                      <p:cBhvr>
                                        <p:cTn id="18" dur="200"/>
                                        <p:tgtEl>
                                          <p:spTgt spid="123">
                                            <p:txEl>
                                              <p:pRg st="2" end="2"/>
                                            </p:txEl>
                                          </p:spTgt>
                                        </p:tgtEl>
                                      </p:cBhvr>
                                    </p:animEffect>
                                  </p:childTnLst>
                                </p:cTn>
                              </p:par>
                              <p:par>
                                <p:cTn id="19" presetClass="entr" nodeType="withEffect" presetSubtype="0" presetID="9" grpId="1" fill="hold">
                                  <p:stCondLst>
                                    <p:cond delay="0"/>
                                  </p:stCondLst>
                                  <p:iterate type="el" backwards="0">
                                    <p:tmAbs val="0"/>
                                  </p:iterate>
                                  <p:childTnLst>
                                    <p:set>
                                      <p:cBhvr>
                                        <p:cTn id="20" fill="hold"/>
                                        <p:tgtEl>
                                          <p:spTgt spid="123">
                                            <p:txEl>
                                              <p:pRg st="3" end="3"/>
                                            </p:txEl>
                                          </p:spTgt>
                                        </p:tgtEl>
                                        <p:attrNameLst>
                                          <p:attrName>style.visibility</p:attrName>
                                        </p:attrNameLst>
                                      </p:cBhvr>
                                      <p:to>
                                        <p:strVal val="visible"/>
                                      </p:to>
                                    </p:set>
                                    <p:animEffect filter="dissolve" transition="in">
                                      <p:cBhvr>
                                        <p:cTn id="21" dur="200"/>
                                        <p:tgtEl>
                                          <p:spTgt spid="123">
                                            <p:txEl>
                                              <p:pRg st="3" end="3"/>
                                            </p:txEl>
                                          </p:spTgt>
                                        </p:tgtEl>
                                      </p:cBhvr>
                                    </p:animEffect>
                                  </p:childTnLst>
                                </p:cTn>
                              </p:par>
                            </p:childTnLst>
                          </p:cTn>
                        </p:par>
                        <p:par>
                          <p:cTn id="22" fill="hold">
                            <p:stCondLst>
                              <p:cond delay="200"/>
                            </p:stCondLst>
                            <p:childTnLst>
                              <p:par>
                                <p:cTn id="23" presetClass="entr" nodeType="afterEffect" presetID="9" grpId="2" fill="hold">
                                  <p:stCondLst>
                                    <p:cond delay="0"/>
                                  </p:stCondLst>
                                  <p:iterate type="el" backwards="0">
                                    <p:tmAbs val="0"/>
                                  </p:iterate>
                                  <p:childTnLst>
                                    <p:set>
                                      <p:cBhvr>
                                        <p:cTn id="24" fill="hold"/>
                                        <p:tgtEl>
                                          <p:spTgt spid="124"/>
                                        </p:tgtEl>
                                        <p:attrNameLst>
                                          <p:attrName>style.visibility</p:attrName>
                                        </p:attrNameLst>
                                      </p:cBhvr>
                                      <p:to>
                                        <p:strVal val="visible"/>
                                      </p:to>
                                    </p:set>
                                    <p:animEffect filter="dissolve" transition="in">
                                      <p:cBhvr>
                                        <p:cTn id="25" dur="2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23" grpId="1"/>
      <p:bldP build="whole" bldLvl="1" animBg="1" rev="0" advAuto="0" spid="124"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Portal Design"/>
          <p:cNvSpPr txBox="1"/>
          <p:nvPr>
            <p:ph type="title"/>
          </p:nvPr>
        </p:nvSpPr>
        <p:spPr>
          <a:prstGeom prst="rect">
            <a:avLst/>
          </a:prstGeom>
        </p:spPr>
        <p:txBody>
          <a:bodyPr/>
          <a:lstStyle/>
          <a:p>
            <a:pPr/>
            <a:r>
              <a:t>Portal Design</a:t>
            </a:r>
          </a:p>
        </p:txBody>
      </p:sp>
      <p:sp>
        <p:nvSpPr>
          <p:cNvPr id="127" name="Rounded Rectangle"/>
          <p:cNvSpPr/>
          <p:nvPr/>
        </p:nvSpPr>
        <p:spPr>
          <a:xfrm>
            <a:off x="1291350" y="2521912"/>
            <a:ext cx="10422100" cy="4709776"/>
          </a:xfrm>
          <a:prstGeom prst="roundRect">
            <a:avLst>
              <a:gd name="adj" fmla="val 7327"/>
            </a:avLst>
          </a:prstGeom>
          <a:solidFill>
            <a:schemeClr val="accent4"/>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28" name="Rounded Rectangle"/>
          <p:cNvSpPr/>
          <p:nvPr/>
        </p:nvSpPr>
        <p:spPr>
          <a:xfrm>
            <a:off x="1395261" y="2648912"/>
            <a:ext cx="10214278" cy="4455776"/>
          </a:xfrm>
          <a:prstGeom prst="roundRect">
            <a:avLst>
              <a:gd name="adj" fmla="val 7327"/>
            </a:avLst>
          </a:prstGeom>
          <a:solidFill>
            <a:srgbClr val="000000"/>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29" name="Triangle"/>
          <p:cNvSpPr/>
          <p:nvPr/>
        </p:nvSpPr>
        <p:spPr>
          <a:xfrm>
            <a:off x="8395789" y="2961226"/>
            <a:ext cx="3206624" cy="3831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close/>
              </a:path>
            </a:pathLst>
          </a:custGeom>
          <a:solidFill>
            <a:schemeClr val="accent1">
              <a:lumOff val="13529"/>
              <a:alpha val="50000"/>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30" name="Projector"/>
          <p:cNvSpPr/>
          <p:nvPr/>
        </p:nvSpPr>
        <p:spPr>
          <a:xfrm>
            <a:off x="7149578" y="2641639"/>
            <a:ext cx="1270001" cy="486637"/>
          </a:xfrm>
          <a:prstGeom prst="roundRect">
            <a:avLst>
              <a:gd name="adj" fmla="val 39146"/>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1700">
                <a:latin typeface="+mj-lt"/>
                <a:ea typeface="+mj-ea"/>
                <a:cs typeface="+mj-cs"/>
                <a:sym typeface="Avenir Next"/>
              </a:defRPr>
            </a:lvl1pPr>
          </a:lstStyle>
          <a:p>
            <a:pPr/>
            <a:r>
              <a:t>Projector</a:t>
            </a:r>
          </a:p>
        </p:txBody>
      </p:sp>
      <p:sp>
        <p:nvSpPr>
          <p:cNvPr id="131" name="Triangle"/>
          <p:cNvSpPr/>
          <p:nvPr/>
        </p:nvSpPr>
        <p:spPr>
          <a:xfrm rot="5400000">
            <a:off x="4570890" y="-237846"/>
            <a:ext cx="3863019" cy="10229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alpha val="50000"/>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32" name="Enter Here"/>
          <p:cNvSpPr txBox="1"/>
          <p:nvPr/>
        </p:nvSpPr>
        <p:spPr>
          <a:xfrm rot="16200000">
            <a:off x="299992" y="4616449"/>
            <a:ext cx="160050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j-lt"/>
                <a:ea typeface="+mj-ea"/>
                <a:cs typeface="+mj-cs"/>
                <a:sym typeface="Avenir Next"/>
              </a:defRPr>
            </a:lvl1pPr>
          </a:lstStyle>
          <a:p>
            <a:pPr/>
            <a:r>
              <a:t>Enter Here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Image" descr="Image"/>
          <p:cNvPicPr>
            <a:picLocks noChangeAspect="1"/>
          </p:cNvPicPr>
          <p:nvPr/>
        </p:nvPicPr>
        <p:blipFill>
          <a:blip r:embed="rId2">
            <a:extLst/>
          </a:blip>
          <a:stretch>
            <a:fillRect/>
          </a:stretch>
        </p:blipFill>
        <p:spPr>
          <a:xfrm>
            <a:off x="0" y="-2140261"/>
            <a:ext cx="9206810" cy="13819688"/>
          </a:xfrm>
          <a:prstGeom prst="rect">
            <a:avLst/>
          </a:prstGeom>
          <a:ln w="12700">
            <a:miter lim="400000"/>
          </a:ln>
        </p:spPr>
      </p:pic>
      <p:sp>
        <p:nvSpPr>
          <p:cNvPr id="135" name="First Portal"/>
          <p:cNvSpPr txBox="1"/>
          <p:nvPr/>
        </p:nvSpPr>
        <p:spPr>
          <a:xfrm>
            <a:off x="9822031" y="840783"/>
            <a:ext cx="239378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lvl1pPr>
          </a:lstStyle>
          <a:p>
            <a:pPr/>
            <a:r>
              <a:t>First Portal</a:t>
            </a:r>
          </a:p>
        </p:txBody>
      </p:sp>
      <p:sp>
        <p:nvSpPr>
          <p:cNvPr id="136" name="Built: 2014…"/>
          <p:cNvSpPr txBox="1"/>
          <p:nvPr/>
        </p:nvSpPr>
        <p:spPr>
          <a:xfrm>
            <a:off x="9225836" y="1604905"/>
            <a:ext cx="3797416" cy="31396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spcBef>
                <a:spcPts val="3200"/>
              </a:spcBef>
              <a:buSzPct val="100000"/>
              <a:buChar char="•"/>
              <a:defRPr b="0" sz="2800"/>
            </a:pPr>
            <a:r>
              <a:t>Built: 2014</a:t>
            </a:r>
          </a:p>
          <a:p>
            <a:pPr marL="228600" indent="-228600" algn="l">
              <a:spcBef>
                <a:spcPts val="100"/>
              </a:spcBef>
              <a:buSzPct val="100000"/>
              <a:buChar char="•"/>
              <a:defRPr b="0" sz="2800"/>
            </a:pPr>
            <a:r>
              <a:t>Connected: Tehran, Iran and Lower East Side of New York, America</a:t>
            </a:r>
          </a:p>
          <a:p>
            <a:pPr marL="228600" indent="-228600" algn="l">
              <a:spcBef>
                <a:spcPts val="100"/>
              </a:spcBef>
              <a:buSzPct val="100000"/>
              <a:buChar char="•"/>
              <a:defRPr b="0" sz="2800"/>
            </a:pPr>
            <a:r>
              <a:t>One Conversation Length: 8 minutes</a:t>
            </a:r>
          </a:p>
        </p:txBody>
      </p:sp>
      <p:sp>
        <p:nvSpPr>
          <p:cNvPr id="137" name="First Permanent Portal"/>
          <p:cNvSpPr txBox="1"/>
          <p:nvPr/>
        </p:nvSpPr>
        <p:spPr>
          <a:xfrm>
            <a:off x="9075538" y="5156275"/>
            <a:ext cx="4098012" cy="12060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700"/>
            </a:lvl1pPr>
          </a:lstStyle>
          <a:p>
            <a:pPr/>
            <a:r>
              <a:t>First Permanent Portal</a:t>
            </a:r>
          </a:p>
        </p:txBody>
      </p:sp>
      <p:sp>
        <p:nvSpPr>
          <p:cNvPr id="138" name="Built: March 2015…"/>
          <p:cNvSpPr txBox="1"/>
          <p:nvPr/>
        </p:nvSpPr>
        <p:spPr>
          <a:xfrm>
            <a:off x="9225836" y="6355922"/>
            <a:ext cx="3797416" cy="18315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spcBef>
                <a:spcPts val="3200"/>
              </a:spcBef>
              <a:buSzPct val="100000"/>
              <a:buChar char="•"/>
              <a:defRPr b="0" sz="2800"/>
            </a:pPr>
            <a:r>
              <a:t>Built: March 2015</a:t>
            </a:r>
          </a:p>
          <a:p>
            <a:pPr marL="228600" indent="-228600" algn="l">
              <a:spcBef>
                <a:spcPts val="100"/>
              </a:spcBef>
              <a:buSzPct val="100000"/>
              <a:buChar char="•"/>
              <a:defRPr b="0" sz="2800"/>
            </a:pPr>
            <a:r>
              <a:t>Connected: Herat, Afghanistan and world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6"/>
                                        </p:tgtEl>
                                        <p:attrNameLst>
                                          <p:attrName>style.visibility</p:attrName>
                                        </p:attrNameLst>
                                      </p:cBhvr>
                                      <p:to>
                                        <p:strVal val="visible"/>
                                      </p:to>
                                    </p:set>
                                    <p:animEffect filter="dissolve" transition="in">
                                      <p:cBhvr>
                                        <p:cTn id="7" dur="1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7"/>
                                        </p:tgtEl>
                                        <p:attrNameLst>
                                          <p:attrName>style.visibility</p:attrName>
                                        </p:attrNameLst>
                                      </p:cBhvr>
                                      <p:to>
                                        <p:strVal val="visible"/>
                                      </p:to>
                                    </p:set>
                                    <p:animEffect filter="dissolve" transition="in">
                                      <p:cBhvr>
                                        <p:cTn id="12" dur="200"/>
                                        <p:tgtEl>
                                          <p:spTgt spid="137"/>
                                        </p:tgtEl>
                                      </p:cBhvr>
                                    </p:animEffect>
                                  </p:childTnLst>
                                </p:cTn>
                              </p:par>
                            </p:childTnLst>
                          </p:cTn>
                        </p:par>
                        <p:par>
                          <p:cTn id="13" fill="hold">
                            <p:stCondLst>
                              <p:cond delay="200"/>
                            </p:stCondLst>
                            <p:childTnLst>
                              <p:par>
                                <p:cTn id="14" presetClass="entr" nodeType="afterEffect" presetID="9" grpId="3" fill="hold">
                                  <p:stCondLst>
                                    <p:cond delay="0"/>
                                  </p:stCondLst>
                                  <p:iterate type="el" backwards="0">
                                    <p:tmAbs val="0"/>
                                  </p:iterate>
                                  <p:childTnLst>
                                    <p:set>
                                      <p:cBhvr>
                                        <p:cTn id="15" fill="hold"/>
                                        <p:tgtEl>
                                          <p:spTgt spid="138"/>
                                        </p:tgtEl>
                                        <p:attrNameLst>
                                          <p:attrName>style.visibility</p:attrName>
                                        </p:attrNameLst>
                                      </p:cBhvr>
                                      <p:to>
                                        <p:strVal val="visible"/>
                                      </p:to>
                                    </p:set>
                                    <p:animEffect filter="dissolve" transition="in">
                                      <p:cBhvr>
                                        <p:cTn id="16" dur="2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 grpId="2"/>
      <p:bldP build="whole" bldLvl="1" animBg="1" rev="0" advAuto="0" spid="138" grpId="3"/>
      <p:bldP build="whole" bldLvl="1" animBg="1" rev="0" advAuto="0" spid="136"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141201_Portal+Exterior.jpg" descr="141201_Portal+Exterior.jpg"/>
          <p:cNvPicPr>
            <a:picLocks noChangeAspect="1"/>
          </p:cNvPicPr>
          <p:nvPr/>
        </p:nvPicPr>
        <p:blipFill>
          <a:blip r:embed="rId2">
            <a:extLst/>
          </a:blip>
          <a:stretch>
            <a:fillRect/>
          </a:stretch>
        </p:blipFill>
        <p:spPr>
          <a:xfrm>
            <a:off x="-420858" y="-1208350"/>
            <a:ext cx="8994585" cy="7195669"/>
          </a:xfrm>
          <a:prstGeom prst="rect">
            <a:avLst/>
          </a:prstGeom>
          <a:ln w="12700">
            <a:miter lim="400000"/>
          </a:ln>
        </p:spPr>
      </p:pic>
      <p:pic>
        <p:nvPicPr>
          <p:cNvPr id="141" name="Indoor+Portal+at+the+Lu+Magnus+Gallery+in+New+York+City+in+December+2015.+Elizabeth+Bick.jpg" descr="Indoor+Portal+at+the+Lu+Magnus+Gallery+in+New+York+City+in+December+2015.+Elizabeth+Bick.jpg"/>
          <p:cNvPicPr>
            <a:picLocks noChangeAspect="1"/>
          </p:cNvPicPr>
          <p:nvPr/>
        </p:nvPicPr>
        <p:blipFill>
          <a:blip r:embed="rId3">
            <a:extLst/>
          </a:blip>
          <a:stretch>
            <a:fillRect/>
          </a:stretch>
        </p:blipFill>
        <p:spPr>
          <a:xfrm>
            <a:off x="7861493" y="-2856244"/>
            <a:ext cx="5285700" cy="7917979"/>
          </a:xfrm>
          <a:prstGeom prst="rect">
            <a:avLst/>
          </a:prstGeom>
          <a:ln w="12700">
            <a:miter lim="400000"/>
          </a:ln>
        </p:spPr>
      </p:pic>
      <p:pic>
        <p:nvPicPr>
          <p:cNvPr id="142" name="IMG_20180617_134716.jpg" descr="IMG_20180617_134716.jpg"/>
          <p:cNvPicPr>
            <a:picLocks noChangeAspect="1"/>
          </p:cNvPicPr>
          <p:nvPr/>
        </p:nvPicPr>
        <p:blipFill>
          <a:blip r:embed="rId4">
            <a:extLst/>
          </a:blip>
          <a:stretch>
            <a:fillRect/>
          </a:stretch>
        </p:blipFill>
        <p:spPr>
          <a:xfrm>
            <a:off x="-73503" y="5042743"/>
            <a:ext cx="6332164" cy="4749123"/>
          </a:xfrm>
          <a:prstGeom prst="rect">
            <a:avLst/>
          </a:prstGeom>
          <a:ln w="12700">
            <a:miter lim="400000"/>
          </a:ln>
        </p:spPr>
      </p:pic>
      <p:pic>
        <p:nvPicPr>
          <p:cNvPr id="143" name="Obama+Portal+Screen.jpg" descr="Obama+Portal+Screen.jpg"/>
          <p:cNvPicPr>
            <a:picLocks noChangeAspect="1"/>
          </p:cNvPicPr>
          <p:nvPr/>
        </p:nvPicPr>
        <p:blipFill>
          <a:blip r:embed="rId5">
            <a:extLst/>
          </a:blip>
          <a:stretch>
            <a:fillRect/>
          </a:stretch>
        </p:blipFill>
        <p:spPr>
          <a:xfrm>
            <a:off x="4608675" y="5022377"/>
            <a:ext cx="8507735" cy="4789855"/>
          </a:xfrm>
          <a:prstGeom prst="rect">
            <a:avLst/>
          </a:prstGeom>
          <a:ln w="12700">
            <a:miter lim="400000"/>
          </a:ln>
        </p:spPr>
      </p:pic>
      <p:sp>
        <p:nvSpPr>
          <p:cNvPr id="144" name="Outdoor Portal"/>
          <p:cNvSpPr txBox="1"/>
          <p:nvPr/>
        </p:nvSpPr>
        <p:spPr>
          <a:xfrm>
            <a:off x="10630" y="4379424"/>
            <a:ext cx="295873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300">
                <a:latin typeface="+mj-lt"/>
                <a:ea typeface="+mj-ea"/>
                <a:cs typeface="+mj-cs"/>
                <a:sym typeface="Avenir Next"/>
              </a:defRPr>
            </a:lvl1pPr>
          </a:lstStyle>
          <a:p>
            <a:pPr/>
            <a:r>
              <a:t>Outdoor Portal</a:t>
            </a:r>
          </a:p>
        </p:txBody>
      </p:sp>
      <p:sp>
        <p:nvSpPr>
          <p:cNvPr id="145" name="Inflatable Portal"/>
          <p:cNvSpPr txBox="1"/>
          <p:nvPr/>
        </p:nvSpPr>
        <p:spPr>
          <a:xfrm>
            <a:off x="-42595" y="9116762"/>
            <a:ext cx="306518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300">
                <a:latin typeface="+mj-lt"/>
                <a:ea typeface="+mj-ea"/>
                <a:cs typeface="+mj-cs"/>
                <a:sym typeface="Avenir Next"/>
              </a:defRPr>
            </a:lvl1pPr>
          </a:lstStyle>
          <a:p>
            <a:pPr/>
            <a:r>
              <a:t>Inflatable Portal</a:t>
            </a:r>
          </a:p>
        </p:txBody>
      </p:sp>
      <p:sp>
        <p:nvSpPr>
          <p:cNvPr id="146" name="Indoor Portal"/>
          <p:cNvSpPr txBox="1"/>
          <p:nvPr/>
        </p:nvSpPr>
        <p:spPr>
          <a:xfrm>
            <a:off x="10419509" y="117541"/>
            <a:ext cx="2578609"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300">
                <a:latin typeface="+mj-lt"/>
                <a:ea typeface="+mj-ea"/>
                <a:cs typeface="+mj-cs"/>
                <a:sym typeface="Avenir Next"/>
              </a:defRPr>
            </a:lvl1pPr>
          </a:lstStyle>
          <a:p>
            <a:pPr/>
            <a:r>
              <a:t>Indoor Portal</a:t>
            </a:r>
          </a:p>
        </p:txBody>
      </p:sp>
      <p:sp>
        <p:nvSpPr>
          <p:cNvPr id="147" name="Portal Screen"/>
          <p:cNvSpPr txBox="1"/>
          <p:nvPr/>
        </p:nvSpPr>
        <p:spPr>
          <a:xfrm>
            <a:off x="10404631" y="9116762"/>
            <a:ext cx="2608366"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300">
                <a:latin typeface="+mj-lt"/>
                <a:ea typeface="+mj-ea"/>
                <a:cs typeface="+mj-cs"/>
                <a:sym typeface="Avenir Next"/>
              </a:defRPr>
            </a:lvl1pPr>
          </a:lstStyle>
          <a:p>
            <a:pPr/>
            <a:r>
              <a:t>Portal Screen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ince 2014, over 50,000 have visited Portals and had 20 minute conversations with strangers from the other side of the globe…"/>
          <p:cNvSpPr txBox="1"/>
          <p:nvPr/>
        </p:nvSpPr>
        <p:spPr>
          <a:xfrm>
            <a:off x="255695" y="2794000"/>
            <a:ext cx="12493410" cy="416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4700">
                <a:latin typeface="+mj-lt"/>
                <a:ea typeface="+mj-ea"/>
                <a:cs typeface="+mj-cs"/>
                <a:sym typeface="Avenir Next"/>
              </a:defRPr>
            </a:pPr>
            <a:r>
              <a:t>Since 2014, over 50,000 have visited Portals and had 20 minute conversations with strangers from the other side of the globe</a:t>
            </a:r>
          </a:p>
          <a:p>
            <a:pPr>
              <a:defRPr b="0" sz="4700">
                <a:latin typeface="+mj-lt"/>
                <a:ea typeface="+mj-ea"/>
                <a:cs typeface="+mj-cs"/>
                <a:sym typeface="Avenir Next"/>
              </a:defRPr>
            </a:pPr>
            <a:r>
              <a:t>There are over 22 Portals in the world with 15 more coming soon.</a:t>
            </a:r>
          </a:p>
        </p:txBody>
      </p:sp>
      <p:sp>
        <p:nvSpPr>
          <p:cNvPr id="150" name="About Portals"/>
          <p:cNvSpPr txBox="1"/>
          <p:nvPr>
            <p:ph type="title" idx="4294967295"/>
          </p:nvPr>
        </p:nvSpPr>
        <p:spPr>
          <a:prstGeom prst="rect">
            <a:avLst/>
          </a:prstGeom>
        </p:spPr>
        <p:txBody>
          <a:bodyPr/>
          <a:lstStyle/>
          <a:p>
            <a:pPr>
              <a:defRPr sz="7800">
                <a:latin typeface="+mn-lt"/>
                <a:ea typeface="+mn-ea"/>
                <a:cs typeface="+mn-cs"/>
                <a:sym typeface="Helvetica Neue Medium"/>
              </a:defRPr>
            </a:pPr>
            <a:r>
              <a:rPr>
                <a:latin typeface="+mj-lt"/>
                <a:ea typeface="+mj-ea"/>
                <a:cs typeface="+mj-cs"/>
                <a:sym typeface="Avenir Next"/>
              </a:rPr>
              <a:t>About</a:t>
            </a:r>
            <a:r>
              <a:t> Portals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Founders"/>
          <p:cNvSpPr txBox="1"/>
          <p:nvPr>
            <p:ph type="title"/>
          </p:nvPr>
        </p:nvSpPr>
        <p:spPr>
          <a:prstGeom prst="rect">
            <a:avLst/>
          </a:prstGeom>
        </p:spPr>
        <p:txBody>
          <a:bodyPr/>
          <a:lstStyle/>
          <a:p>
            <a:pPr/>
            <a:r>
              <a:t>Founders</a:t>
            </a:r>
          </a:p>
        </p:txBody>
      </p:sp>
      <p:sp>
        <p:nvSpPr>
          <p:cNvPr id="153" name="Founder &amp; Creative Director - Amar C. Bakshi…"/>
          <p:cNvSpPr txBox="1"/>
          <p:nvPr>
            <p:ph type="body" idx="1"/>
          </p:nvPr>
        </p:nvSpPr>
        <p:spPr>
          <a:xfrm>
            <a:off x="952500" y="2046369"/>
            <a:ext cx="8082834" cy="7388062"/>
          </a:xfrm>
          <a:prstGeom prst="rect">
            <a:avLst/>
          </a:prstGeom>
        </p:spPr>
        <p:txBody>
          <a:bodyPr/>
          <a:lstStyle/>
          <a:p>
            <a:pPr marL="457200" indent="-342900" defTabSz="914400">
              <a:spcBef>
                <a:spcPts val="100"/>
              </a:spcBef>
              <a:buClr>
                <a:srgbClr val="FFFFFF"/>
              </a:buClr>
              <a:buSzPts val="3100"/>
              <a:buFont typeface="Arial"/>
              <a:buChar char="●"/>
              <a:defRPr sz="3100">
                <a:latin typeface="+mj-lt"/>
                <a:ea typeface="+mj-ea"/>
                <a:cs typeface="+mj-cs"/>
                <a:sym typeface="Avenir Next"/>
              </a:defRPr>
            </a:pPr>
            <a:r>
              <a:t>Founder &amp; Creative Director - Amar C. Bakshi</a:t>
            </a:r>
          </a:p>
          <a:p>
            <a:pPr marL="457200" indent="-342900" defTabSz="914400">
              <a:spcBef>
                <a:spcPts val="100"/>
              </a:spcBef>
              <a:buClr>
                <a:srgbClr val="FFFFFF"/>
              </a:buClr>
              <a:buSzPts val="3100"/>
              <a:buFont typeface="Arial"/>
              <a:buChar char="●"/>
              <a:defRPr sz="3100">
                <a:latin typeface="+mj-lt"/>
                <a:ea typeface="+mj-ea"/>
                <a:cs typeface="+mj-cs"/>
                <a:sym typeface="Avenir Next"/>
              </a:defRPr>
            </a:pPr>
            <a:r>
              <a:t>Amar C. Bakshi is an artist whose work focuses on how to integrate technology into environments and across pronounced distance to create new forms of digital-physical public spaces that challenge and subvert existing norms</a:t>
            </a:r>
          </a:p>
          <a:p>
            <a:pPr marL="457200" indent="-342900" defTabSz="914400">
              <a:spcBef>
                <a:spcPts val="100"/>
              </a:spcBef>
              <a:buClr>
                <a:srgbClr val="FFFFFF"/>
              </a:buClr>
              <a:buSzPts val="3100"/>
              <a:buFont typeface="Arial"/>
              <a:buChar char="●"/>
              <a:defRPr sz="3100">
                <a:latin typeface="+mj-lt"/>
                <a:ea typeface="+mj-ea"/>
                <a:cs typeface="+mj-cs"/>
                <a:sym typeface="Avenir Next"/>
              </a:defRPr>
            </a:pPr>
            <a:r>
              <a:t>Co-Founder and Director of Global Development - Michelle Moghtader</a:t>
            </a:r>
          </a:p>
          <a:p>
            <a:pPr marL="914400" indent="-342900" defTabSz="914400">
              <a:spcBef>
                <a:spcPts val="100"/>
              </a:spcBef>
              <a:buClr>
                <a:srgbClr val="FFFFFF"/>
              </a:buClr>
              <a:buSzPts val="3100"/>
              <a:buFont typeface="Arial"/>
              <a:buChar char="●"/>
              <a:defRPr sz="3100">
                <a:latin typeface="+mj-lt"/>
                <a:ea typeface="+mj-ea"/>
                <a:cs typeface="+mj-cs"/>
                <a:sym typeface="Avenir Next"/>
              </a:defRPr>
            </a:pPr>
            <a:r>
              <a:t>Michelle Moghtader runs global development for Shared_Studios. </a:t>
            </a:r>
          </a:p>
        </p:txBody>
      </p:sp>
      <p:pic>
        <p:nvPicPr>
          <p:cNvPr id="154" name="amar.jpg" descr="amar.jpg"/>
          <p:cNvPicPr>
            <a:picLocks noChangeAspect="1"/>
          </p:cNvPicPr>
          <p:nvPr/>
        </p:nvPicPr>
        <p:blipFill>
          <a:blip r:embed="rId2">
            <a:extLst/>
          </a:blip>
          <a:stretch>
            <a:fillRect/>
          </a:stretch>
        </p:blipFill>
        <p:spPr>
          <a:xfrm>
            <a:off x="9181436" y="2130282"/>
            <a:ext cx="3810001" cy="3810001"/>
          </a:xfrm>
          <a:prstGeom prst="rect">
            <a:avLst/>
          </a:prstGeom>
          <a:ln w="12700">
            <a:miter lim="400000"/>
          </a:ln>
        </p:spPr>
      </p:pic>
      <p:pic>
        <p:nvPicPr>
          <p:cNvPr id="155" name="Michelle.jpg" descr="Michelle.jpg"/>
          <p:cNvPicPr>
            <a:picLocks noChangeAspect="1"/>
          </p:cNvPicPr>
          <p:nvPr/>
        </p:nvPicPr>
        <p:blipFill>
          <a:blip r:embed="rId3">
            <a:extLst/>
          </a:blip>
          <a:stretch>
            <a:fillRect/>
          </a:stretch>
        </p:blipFill>
        <p:spPr>
          <a:xfrm>
            <a:off x="9181436" y="5944237"/>
            <a:ext cx="3810001" cy="38100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I wondered: What if you could enter a door at the back of your local coffee shop in the morning, and see live into Lahore, Pakistan? What if you could share your morning coffee with people sipping their evening tea across the world, as if in the same room?” - Amar C. Bakshi…"/>
          <p:cNvSpPr txBox="1"/>
          <p:nvPr/>
        </p:nvSpPr>
        <p:spPr>
          <a:xfrm>
            <a:off x="627260" y="2482850"/>
            <a:ext cx="11750279"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09562" indent="-309562" algn="l" defTabSz="914400">
              <a:buSzPct val="70000"/>
              <a:buChar char="•"/>
              <a:defRPr b="0" sz="3000">
                <a:latin typeface="+mj-lt"/>
                <a:ea typeface="+mj-ea"/>
                <a:cs typeface="+mj-cs"/>
                <a:sym typeface="Avenir Next"/>
              </a:defRPr>
            </a:pPr>
            <a:r>
              <a:t>“</a:t>
            </a:r>
            <a:r>
              <a:rPr i="1"/>
              <a:t>I wondered: What if you could enter a door at the back of your local coffee shop in the morning, and see live into Lahore, Pakistan? What if you could share your morning coffee with people sipping their evening tea across the world, as if in the same room?</a:t>
            </a:r>
            <a:r>
              <a:t>” - Amar C. Bakshi</a:t>
            </a:r>
          </a:p>
          <a:p>
            <a:pPr marL="309562" indent="-309562" algn="l" defTabSz="914400">
              <a:buSzPct val="70000"/>
              <a:buChar char="•"/>
              <a:defRPr b="0" sz="3000">
                <a:latin typeface="+mj-lt"/>
                <a:ea typeface="+mj-ea"/>
                <a:cs typeface="+mj-cs"/>
                <a:sym typeface="Avenir Next"/>
              </a:defRPr>
            </a:pPr>
            <a:r>
              <a:t>Just a couple weeks after the NYC-Tehran Portal closed, we got an email from Herat, Afghanistan. A computer science professor, Omid Habibi, had heard about Portals on BBC Persian and wanted one at his university in Herat, Afghanistan.</a:t>
            </a:r>
          </a:p>
        </p:txBody>
      </p:sp>
      <p:sp>
        <p:nvSpPr>
          <p:cNvPr id="158" name="Story Behind Portals"/>
          <p:cNvSpPr txBox="1"/>
          <p:nvPr/>
        </p:nvSpPr>
        <p:spPr>
          <a:xfrm>
            <a:off x="1818894" y="527050"/>
            <a:ext cx="9367013" cy="1485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000">
                <a:latin typeface="+mj-lt"/>
                <a:ea typeface="+mj-ea"/>
                <a:cs typeface="+mj-cs"/>
                <a:sym typeface="Avenir Next"/>
              </a:defRPr>
            </a:lvl1pPr>
          </a:lstStyle>
          <a:p>
            <a:pPr/>
            <a:r>
              <a:t>Story Behind Portals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Screen Shot 2019-01-04 at 5.37.37 AM.png" descr="Screen Shot 2019-01-04 at 5.37.37 AM.png"/>
          <p:cNvPicPr>
            <a:picLocks noChangeAspect="1"/>
          </p:cNvPicPr>
          <p:nvPr/>
        </p:nvPicPr>
        <p:blipFill>
          <a:blip r:embed="rId2">
            <a:extLst/>
          </a:blip>
          <a:stretch>
            <a:fillRect/>
          </a:stretch>
        </p:blipFill>
        <p:spPr>
          <a:xfrm>
            <a:off x="-707602" y="-23201"/>
            <a:ext cx="14420004" cy="9800002"/>
          </a:xfrm>
          <a:prstGeom prst="rect">
            <a:avLst/>
          </a:prstGeom>
          <a:ln w="12700">
            <a:miter lim="400000"/>
          </a:ln>
        </p:spPr>
      </p:pic>
      <p:pic>
        <p:nvPicPr>
          <p:cNvPr id="161" name="Screen Shot 2019-01-04 at 5.37.37 AM.png" descr="Screen Shot 2019-01-04 at 5.37.37 AM.png"/>
          <p:cNvPicPr>
            <a:picLocks noChangeAspect="1"/>
          </p:cNvPicPr>
          <p:nvPr/>
        </p:nvPicPr>
        <p:blipFill>
          <a:blip r:embed="rId2">
            <a:extLst/>
          </a:blip>
          <a:srcRect l="3875" t="0" r="0" b="0"/>
          <a:stretch>
            <a:fillRect/>
          </a:stretch>
        </p:blipFill>
        <p:spPr>
          <a:xfrm>
            <a:off x="-148691" y="-23201"/>
            <a:ext cx="13861093" cy="9800002"/>
          </a:xfrm>
          <a:prstGeom prst="rect">
            <a:avLst/>
          </a:prstGeom>
          <a:ln w="12700">
            <a:miter lim="400000"/>
          </a:ln>
        </p:spPr>
      </p:pic>
      <p:sp>
        <p:nvSpPr>
          <p:cNvPr id="162" name="Portal Locations"/>
          <p:cNvSpPr txBox="1"/>
          <p:nvPr/>
        </p:nvSpPr>
        <p:spPr>
          <a:xfrm>
            <a:off x="4765357" y="112626"/>
            <a:ext cx="3474086"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latin typeface="+mj-lt"/>
                <a:ea typeface="+mj-ea"/>
                <a:cs typeface="+mj-cs"/>
                <a:sym typeface="Avenir Next"/>
              </a:defRPr>
            </a:lvl1pPr>
          </a:lstStyle>
          <a:p>
            <a:pPr/>
            <a:r>
              <a:t>Portal Locations</a:t>
            </a:r>
          </a:p>
        </p:txBody>
      </p:sp>
      <p:grpSp>
        <p:nvGrpSpPr>
          <p:cNvPr id="165" name="Group"/>
          <p:cNvGrpSpPr/>
          <p:nvPr/>
        </p:nvGrpSpPr>
        <p:grpSpPr>
          <a:xfrm>
            <a:off x="2888493" y="2633774"/>
            <a:ext cx="7227814" cy="4486052"/>
            <a:chOff x="0" y="0"/>
            <a:chExt cx="7227813" cy="4486050"/>
          </a:xfrm>
        </p:grpSpPr>
        <p:sp>
          <p:nvSpPr>
            <p:cNvPr id="163" name="Myanmar…"/>
            <p:cNvSpPr/>
            <p:nvPr/>
          </p:nvSpPr>
          <p:spPr>
            <a:xfrm>
              <a:off x="0" y="0"/>
              <a:ext cx="7227814" cy="4486051"/>
            </a:xfrm>
            <a:prstGeom prst="roundRect">
              <a:avLst>
                <a:gd name="adj" fmla="val 17380"/>
              </a:avLst>
            </a:prstGeom>
            <a:solidFill>
              <a:schemeClr val="accent4">
                <a:hueOff val="468000"/>
                <a:satOff val="-4761"/>
                <a:lumOff val="10196"/>
              </a:schemeClr>
            </a:solidFill>
            <a:ln w="12700" cap="flat">
              <a:noFill/>
              <a:miter lim="400000"/>
            </a:ln>
            <a:effectLst/>
            <a:extLst>
              <a:ext uri="{C572A759-6A51-4108-AA02-DFA0A04FC94B}">
                <ma14:wrappingTextBoxFlag xmlns:ma14="http://schemas.microsoft.com/office/mac/drawingml/2011/main" val="1"/>
              </a:ext>
            </a:extLst>
          </p:spPr>
          <p:txBody>
            <a:bodyPr wrap="square" lIns="406400" tIns="406400" rIns="406400" bIns="406400" numCol="1" anchor="ctr">
              <a:noAutofit/>
            </a:bodyPr>
            <a:lstStyle/>
            <a:p>
              <a:pPr marL="990600" indent="-317500" algn="l" defTabSz="914400">
                <a:buClr>
                  <a:srgbClr val="000000"/>
                </a:buClr>
                <a:buSzPts val="2100"/>
                <a:buFont typeface="Arial"/>
                <a:buChar char="●"/>
                <a:defRPr b="0" sz="2100">
                  <a:solidFill>
                    <a:srgbClr val="000000"/>
                  </a:solidFill>
                  <a:latin typeface="+mj-lt"/>
                  <a:ea typeface="+mj-ea"/>
                  <a:cs typeface="+mj-cs"/>
                  <a:sym typeface="Avenir Next"/>
                </a:defRPr>
              </a:pPr>
              <a:r>
                <a:t>Myanmar</a:t>
              </a:r>
            </a:p>
            <a:p>
              <a:pPr marL="990600" indent="-317500" algn="l" defTabSz="914400">
                <a:buClr>
                  <a:srgbClr val="000000"/>
                </a:buClr>
                <a:buSzPts val="2100"/>
                <a:buFont typeface="Arial"/>
                <a:buChar char="●"/>
                <a:defRPr b="0" sz="2100">
                  <a:solidFill>
                    <a:srgbClr val="000000"/>
                  </a:solidFill>
                  <a:latin typeface="+mj-lt"/>
                  <a:ea typeface="+mj-ea"/>
                  <a:cs typeface="+mj-cs"/>
                  <a:sym typeface="Avenir Next"/>
                </a:defRPr>
              </a:pPr>
              <a:r>
                <a:t>Palestine</a:t>
              </a:r>
            </a:p>
            <a:p>
              <a:pPr marL="990600" indent="-317500" algn="l" defTabSz="914400">
                <a:buClr>
                  <a:srgbClr val="000000"/>
                </a:buClr>
                <a:buSzPts val="2100"/>
                <a:buFont typeface="Arial"/>
                <a:buChar char="●"/>
                <a:defRPr b="0" sz="2100">
                  <a:solidFill>
                    <a:srgbClr val="000000"/>
                  </a:solidFill>
                  <a:latin typeface="+mj-lt"/>
                  <a:ea typeface="+mj-ea"/>
                  <a:cs typeface="+mj-cs"/>
                  <a:sym typeface="Avenir Next"/>
                </a:defRPr>
              </a:pPr>
              <a:r>
                <a:t>Rwanda</a:t>
              </a:r>
            </a:p>
            <a:p>
              <a:pPr marL="990600" indent="-317500" algn="l" defTabSz="914400">
                <a:buClr>
                  <a:srgbClr val="000000"/>
                </a:buClr>
                <a:buSzPts val="2100"/>
                <a:buFont typeface="Arial"/>
                <a:buChar char="●"/>
                <a:defRPr b="0" sz="2100">
                  <a:solidFill>
                    <a:srgbClr val="000000"/>
                  </a:solidFill>
                  <a:latin typeface="+mj-lt"/>
                  <a:ea typeface="+mj-ea"/>
                  <a:cs typeface="+mj-cs"/>
                  <a:sym typeface="Avenir Next"/>
                </a:defRPr>
              </a:pPr>
              <a:r>
                <a:t>South Korea</a:t>
              </a:r>
            </a:p>
            <a:p>
              <a:pPr marL="990600" indent="-317500" algn="l" defTabSz="914400">
                <a:buClr>
                  <a:srgbClr val="000000"/>
                </a:buClr>
                <a:buSzPts val="2100"/>
                <a:buFont typeface="Arial"/>
                <a:buChar char="●"/>
                <a:defRPr b="0" sz="2100">
                  <a:solidFill>
                    <a:srgbClr val="000000"/>
                  </a:solidFill>
                  <a:latin typeface="+mj-lt"/>
                  <a:ea typeface="+mj-ea"/>
                  <a:cs typeface="+mj-cs"/>
                  <a:sym typeface="Avenir Next"/>
                </a:defRPr>
              </a:pPr>
              <a:r>
                <a:t>Spain</a:t>
              </a:r>
            </a:p>
            <a:p>
              <a:pPr marL="990600" indent="-317500" algn="l" defTabSz="914400">
                <a:buClr>
                  <a:srgbClr val="000000"/>
                </a:buClr>
                <a:buSzPts val="2100"/>
                <a:buFont typeface="Arial"/>
                <a:buChar char="●"/>
                <a:defRPr b="0" sz="2100">
                  <a:solidFill>
                    <a:srgbClr val="000000"/>
                  </a:solidFill>
                  <a:latin typeface="+mj-lt"/>
                  <a:ea typeface="+mj-ea"/>
                  <a:cs typeface="+mj-cs"/>
                  <a:sym typeface="Avenir Next"/>
                </a:defRPr>
              </a:pPr>
              <a:r>
                <a:t>United Kingdom</a:t>
              </a:r>
            </a:p>
            <a:p>
              <a:pPr marL="990600" indent="-317500" algn="l" defTabSz="914400">
                <a:buClr>
                  <a:srgbClr val="000000"/>
                </a:buClr>
                <a:buSzPts val="2100"/>
                <a:buFont typeface="Arial"/>
                <a:buChar char="●"/>
                <a:defRPr b="0" sz="2100">
                  <a:solidFill>
                    <a:srgbClr val="000000"/>
                  </a:solidFill>
                  <a:latin typeface="+mj-lt"/>
                  <a:ea typeface="+mj-ea"/>
                  <a:cs typeface="+mj-cs"/>
                  <a:sym typeface="Avenir Next"/>
                </a:defRPr>
              </a:pPr>
              <a:r>
                <a:t>Kenya</a:t>
              </a:r>
            </a:p>
            <a:p>
              <a:pPr marL="990600" indent="-317500" algn="l" defTabSz="914400">
                <a:buClr>
                  <a:srgbClr val="000000"/>
                </a:buClr>
                <a:buSzPts val="2100"/>
                <a:buFont typeface="Arial"/>
                <a:buChar char="●"/>
                <a:defRPr b="0" sz="2100">
                  <a:solidFill>
                    <a:srgbClr val="000000"/>
                  </a:solidFill>
                  <a:latin typeface="+mj-lt"/>
                  <a:ea typeface="+mj-ea"/>
                  <a:cs typeface="+mj-cs"/>
                  <a:sym typeface="Avenir Next"/>
                </a:defRPr>
              </a:pPr>
              <a:r>
                <a:t>United States</a:t>
              </a:r>
            </a:p>
            <a:p>
              <a:pPr marL="990600" indent="-317500" algn="l" defTabSz="914400">
                <a:buClr>
                  <a:srgbClr val="000000"/>
                </a:buClr>
                <a:buSzPts val="2100"/>
                <a:buFont typeface="Arial"/>
                <a:buChar char="●"/>
                <a:defRPr b="0" sz="2100">
                  <a:solidFill>
                    <a:srgbClr val="000000"/>
                  </a:solidFill>
                  <a:latin typeface="+mj-lt"/>
                  <a:ea typeface="+mj-ea"/>
                  <a:cs typeface="+mj-cs"/>
                  <a:sym typeface="Avenir Next"/>
                </a:defRPr>
              </a:pPr>
              <a:r>
                <a:t>Mexico	</a:t>
              </a:r>
            </a:p>
          </p:txBody>
        </p:sp>
        <p:sp>
          <p:nvSpPr>
            <p:cNvPr id="164" name="Afghanistan…"/>
            <p:cNvSpPr/>
            <p:nvPr/>
          </p:nvSpPr>
          <p:spPr>
            <a:xfrm>
              <a:off x="3365607" y="0"/>
              <a:ext cx="3163569" cy="4486051"/>
            </a:xfrm>
            <a:prstGeom prst="roundRect">
              <a:avLst>
                <a:gd name="adj" fmla="val 24645"/>
              </a:avLst>
            </a:prstGeom>
            <a:solidFill>
              <a:schemeClr val="accent4">
                <a:hueOff val="468000"/>
                <a:satOff val="-4761"/>
                <a:lumOff val="10196"/>
              </a:schemeClr>
            </a:solidFill>
            <a:ln w="12700" cap="flat">
              <a:noFill/>
              <a:miter lim="400000"/>
            </a:ln>
            <a:effectLst/>
            <a:extLst>
              <a:ext uri="{C572A759-6A51-4108-AA02-DFA0A04FC94B}">
                <ma14:wrappingTextBoxFlag xmlns:ma14="http://schemas.microsoft.com/office/mac/drawingml/2011/main" val="1"/>
              </a:ext>
            </a:extLst>
          </p:spPr>
          <p:txBody>
            <a:bodyPr wrap="square" lIns="406400" tIns="406400" rIns="406400" bIns="406400" numCol="1" anchor="ctr">
              <a:noAutofit/>
            </a:bodyPr>
            <a:lstStyle/>
            <a:p>
              <a:pPr marL="457200" indent="-317500" algn="l" defTabSz="914400">
                <a:buClr>
                  <a:srgbClr val="000000"/>
                </a:buClr>
                <a:buSzPts val="2100"/>
                <a:buFont typeface="Arial"/>
                <a:buChar char="●"/>
                <a:defRPr b="0" sz="2100">
                  <a:solidFill>
                    <a:srgbClr val="000000"/>
                  </a:solidFill>
                  <a:latin typeface="+mj-lt"/>
                  <a:ea typeface="+mj-ea"/>
                  <a:cs typeface="+mj-cs"/>
                  <a:sym typeface="Avenir Next"/>
                </a:defRPr>
              </a:pPr>
              <a:r>
                <a:t>Afghanistan</a:t>
              </a:r>
            </a:p>
            <a:p>
              <a:pPr marL="457200" indent="-317500" algn="l" defTabSz="914400">
                <a:buClr>
                  <a:srgbClr val="000000"/>
                </a:buClr>
                <a:buSzPts val="2100"/>
                <a:buFont typeface="Arial"/>
                <a:buChar char="●"/>
                <a:defRPr b="0" sz="2100">
                  <a:solidFill>
                    <a:srgbClr val="000000"/>
                  </a:solidFill>
                  <a:latin typeface="+mj-lt"/>
                  <a:ea typeface="+mj-ea"/>
                  <a:cs typeface="+mj-cs"/>
                  <a:sym typeface="Avenir Next"/>
                </a:defRPr>
              </a:pPr>
              <a:r>
                <a:t>Cuba</a:t>
              </a:r>
            </a:p>
            <a:p>
              <a:pPr marL="457200" indent="-317500" algn="l" defTabSz="914400">
                <a:buClr>
                  <a:srgbClr val="000000"/>
                </a:buClr>
                <a:buSzPts val="2100"/>
                <a:buFont typeface="Arial"/>
                <a:buChar char="●"/>
                <a:defRPr b="0" sz="2100">
                  <a:solidFill>
                    <a:srgbClr val="000000"/>
                  </a:solidFill>
                  <a:latin typeface="+mj-lt"/>
                  <a:ea typeface="+mj-ea"/>
                  <a:cs typeface="+mj-cs"/>
                  <a:sym typeface="Avenir Next"/>
                </a:defRPr>
              </a:pPr>
              <a:r>
                <a:t>Jordan</a:t>
              </a:r>
            </a:p>
            <a:p>
              <a:pPr marL="457200" indent="-317500" algn="l" defTabSz="914400">
                <a:buClr>
                  <a:srgbClr val="000000"/>
                </a:buClr>
                <a:buSzPts val="2100"/>
                <a:buFont typeface="Arial"/>
                <a:buChar char="●"/>
                <a:defRPr b="0" sz="2100">
                  <a:solidFill>
                    <a:srgbClr val="000000"/>
                  </a:solidFill>
                  <a:latin typeface="+mj-lt"/>
                  <a:ea typeface="+mj-ea"/>
                  <a:cs typeface="+mj-cs"/>
                  <a:sym typeface="Avenir Next"/>
                </a:defRPr>
              </a:pPr>
              <a:r>
                <a:t>Germany</a:t>
              </a:r>
            </a:p>
            <a:p>
              <a:pPr marL="457200" indent="-317500" algn="l" defTabSz="914400">
                <a:buClr>
                  <a:srgbClr val="000000"/>
                </a:buClr>
                <a:buSzPts val="2100"/>
                <a:buFont typeface="Arial"/>
                <a:buChar char="●"/>
                <a:defRPr b="0" sz="2100">
                  <a:solidFill>
                    <a:srgbClr val="000000"/>
                  </a:solidFill>
                  <a:latin typeface="+mj-lt"/>
                  <a:ea typeface="+mj-ea"/>
                  <a:cs typeface="+mj-cs"/>
                  <a:sym typeface="Avenir Next"/>
                </a:defRPr>
              </a:pPr>
              <a:r>
                <a:t>Honduras</a:t>
              </a:r>
            </a:p>
            <a:p>
              <a:pPr marL="457200" indent="-317500" algn="l" defTabSz="914400">
                <a:buClr>
                  <a:srgbClr val="000000"/>
                </a:buClr>
                <a:buSzPts val="2100"/>
                <a:buFont typeface="Arial"/>
                <a:buChar char="●"/>
                <a:defRPr b="0" sz="2100">
                  <a:solidFill>
                    <a:srgbClr val="000000"/>
                  </a:solidFill>
                  <a:latin typeface="+mj-lt"/>
                  <a:ea typeface="+mj-ea"/>
                  <a:cs typeface="+mj-cs"/>
                  <a:sym typeface="Avenir Next"/>
                </a:defRPr>
              </a:pPr>
              <a:r>
                <a:t>India</a:t>
              </a:r>
            </a:p>
            <a:p>
              <a:pPr marL="457200" indent="-317500" algn="l" defTabSz="914400">
                <a:buClr>
                  <a:srgbClr val="000000"/>
                </a:buClr>
                <a:buSzPts val="2100"/>
                <a:buFont typeface="Arial"/>
                <a:buChar char="●"/>
                <a:defRPr b="0" sz="2100">
                  <a:solidFill>
                    <a:srgbClr val="000000"/>
                  </a:solidFill>
                  <a:latin typeface="+mj-lt"/>
                  <a:ea typeface="+mj-ea"/>
                  <a:cs typeface="+mj-cs"/>
                  <a:sym typeface="Avenir Next"/>
                </a:defRPr>
              </a:pPr>
              <a:r>
                <a:t>Iraq</a:t>
              </a:r>
            </a:p>
            <a:p>
              <a:pPr marL="457200" indent="-317500" algn="l" defTabSz="914400">
                <a:buClr>
                  <a:srgbClr val="000000"/>
                </a:buClr>
                <a:buSzPts val="2100"/>
                <a:buFont typeface="Arial"/>
                <a:buChar char="●"/>
                <a:defRPr b="0" sz="2100">
                  <a:solidFill>
                    <a:srgbClr val="000000"/>
                  </a:solidFill>
                  <a:latin typeface="+mj-lt"/>
                  <a:ea typeface="+mj-ea"/>
                  <a:cs typeface="+mj-cs"/>
                  <a:sym typeface="Avenir Next"/>
                </a:defRPr>
              </a:pPr>
              <a:r>
                <a:t>Iran</a:t>
              </a:r>
            </a:p>
            <a:p>
              <a:pPr marL="457200" indent="-317500" algn="l" defTabSz="914400">
                <a:buClr>
                  <a:srgbClr val="000000"/>
                </a:buClr>
                <a:buSzPts val="2100"/>
                <a:buFont typeface="Arial"/>
                <a:buChar char="●"/>
                <a:defRPr b="0" sz="2100">
                  <a:solidFill>
                    <a:srgbClr val="000000"/>
                  </a:solidFill>
                  <a:latin typeface="+mj-lt"/>
                  <a:ea typeface="+mj-ea"/>
                  <a:cs typeface="+mj-cs"/>
                  <a:sym typeface="Avenir Next"/>
                </a:defRPr>
              </a:pPr>
              <a:r>
                <a:t>Kazakhstan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5"/>
                                        </p:tgtEl>
                                        <p:attrNameLst>
                                          <p:attrName>style.visibility</p:attrName>
                                        </p:attrNameLst>
                                      </p:cBhvr>
                                      <p:to>
                                        <p:strVal val="visible"/>
                                      </p:to>
                                    </p:set>
                                    <p:animEffect filter="dissolve" transition="in">
                                      <p:cBhvr>
                                        <p:cTn id="7" dur="2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1"/>
    </p:bld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Avenir Next"/>
        <a:ea typeface="Avenir Next"/>
        <a:cs typeface="Avenir Next"/>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Avenir Next"/>
        <a:ea typeface="Avenir Next"/>
        <a:cs typeface="Avenir Next"/>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